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IBM Plex Sans"/>
      <p:regular r:id="rId37"/>
      <p:bold r:id="rId38"/>
      <p:italic r:id="rId39"/>
      <p:boldItalic r:id="rId40"/>
    </p:embeddedFont>
    <p:embeddedFont>
      <p:font typeface="Alice"/>
      <p:regular r:id="rId41"/>
    </p:embeddedFont>
    <p:embeddedFont>
      <p:font typeface="Poppins SemiBold"/>
      <p:regular r:id="rId42"/>
      <p:bold r:id="rId43"/>
      <p:italic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boldItalic.fntdata"/><Relationship Id="rId20" Type="http://schemas.openxmlformats.org/officeDocument/2006/relationships/slide" Target="slides/slide13.xml"/><Relationship Id="rId42" Type="http://schemas.openxmlformats.org/officeDocument/2006/relationships/font" Target="fonts/PoppinsSemiBold-regular.fntdata"/><Relationship Id="rId41" Type="http://schemas.openxmlformats.org/officeDocument/2006/relationships/font" Target="fonts/Alice-regular.fntdata"/><Relationship Id="rId22" Type="http://schemas.openxmlformats.org/officeDocument/2006/relationships/slide" Target="slides/slide15.xml"/><Relationship Id="rId44" Type="http://schemas.openxmlformats.org/officeDocument/2006/relationships/font" Target="fonts/PoppinsSemiBold-italic.fntdata"/><Relationship Id="rId21" Type="http://schemas.openxmlformats.org/officeDocument/2006/relationships/slide" Target="slides/slide14.xml"/><Relationship Id="rId43" Type="http://schemas.openxmlformats.org/officeDocument/2006/relationships/font" Target="fonts/PoppinsSemiBold-bold.fntdata"/><Relationship Id="rId24" Type="http://schemas.openxmlformats.org/officeDocument/2006/relationships/slide" Target="slides/slide17.xml"/><Relationship Id="rId46" Type="http://schemas.openxmlformats.org/officeDocument/2006/relationships/font" Target="fonts/Oswald-regular.fntdata"/><Relationship Id="rId23" Type="http://schemas.openxmlformats.org/officeDocument/2006/relationships/slide" Target="slides/slide16.xml"/><Relationship Id="rId45" Type="http://schemas.openxmlformats.org/officeDocument/2006/relationships/font" Target="fonts/Poppins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Oswald-bold.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IBMPlexSans-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IBMPlexSans-italic.fntdata"/><Relationship Id="rId16" Type="http://schemas.openxmlformats.org/officeDocument/2006/relationships/slide" Target="slides/slide9.xml"/><Relationship Id="rId38" Type="http://schemas.openxmlformats.org/officeDocument/2006/relationships/font" Target="fonts/IBMPlexSans-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4a4062657_12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354a4062657_1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733a8227c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733a8227cb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733a8227c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3733a8227cb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87a93fd6b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387a93fd6b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8928d900e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8928d900e2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87a93fd6b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387a93fd6b6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68c5d3f43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368c5d3f437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87a93fd6b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387a93fd6b6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87a93fd6b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87a93fd6b6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87a93fd6b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387a93fd6b6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87a93fd6b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387a93fd6b6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87a93fd6b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87a93fd6b6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87a93fd6b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387a93fd6b6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87a93fd6b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387a93fd6b6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87a93fd6b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387a93fd6b6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8928d900e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38928d900e2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87a93fd6b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387a93fd6b6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8928d900e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38928d900e2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8928d900e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38928d900e2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89e1e50a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389e1e50a1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54a4062657_8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354a4062657_8_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54a40626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354a4062657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8928d900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8928d900e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4a4062657_8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54a4062657_8_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54a4062657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54a4062657_8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733a8227c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733a8227cb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733a8227c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3733a8227cb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8928d900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38928d900e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733a8227c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733a8227cb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1" name="Shape 131"/>
        <p:cNvGrpSpPr/>
        <p:nvPr/>
      </p:nvGrpSpPr>
      <p:grpSpPr>
        <a:xfrm>
          <a:off x="0" y="0"/>
          <a:ext cx="0" cy="0"/>
          <a:chOff x="0" y="0"/>
          <a:chExt cx="0" cy="0"/>
        </a:xfrm>
      </p:grpSpPr>
      <p:sp>
        <p:nvSpPr>
          <p:cNvPr id="132" name="Google Shape;132;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7" name="Shape 137"/>
        <p:cNvGrpSpPr/>
        <p:nvPr/>
      </p:nvGrpSpPr>
      <p:grpSpPr>
        <a:xfrm>
          <a:off x="0" y="0"/>
          <a:ext cx="0" cy="0"/>
          <a:chOff x="0" y="0"/>
          <a:chExt cx="0" cy="0"/>
        </a:xfrm>
      </p:grpSpPr>
      <p:sp>
        <p:nvSpPr>
          <p:cNvPr id="138" name="Google Shape;138;p2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27"/>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0" name="Google Shape;140;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3" name="Shape 143"/>
        <p:cNvGrpSpPr/>
        <p:nvPr/>
      </p:nvGrpSpPr>
      <p:grpSpPr>
        <a:xfrm>
          <a:off x="0" y="0"/>
          <a:ext cx="0" cy="0"/>
          <a:chOff x="0" y="0"/>
          <a:chExt cx="0" cy="0"/>
        </a:xfrm>
      </p:grpSpPr>
      <p:sp>
        <p:nvSpPr>
          <p:cNvPr id="144" name="Google Shape;144;p2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2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46" name="Google Shape;146;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8" name="Google Shape;148;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9" name="Shape 149"/>
        <p:cNvGrpSpPr/>
        <p:nvPr/>
      </p:nvGrpSpPr>
      <p:grpSpPr>
        <a:xfrm>
          <a:off x="0" y="0"/>
          <a:ext cx="0" cy="0"/>
          <a:chOff x="0" y="0"/>
          <a:chExt cx="0" cy="0"/>
        </a:xfrm>
      </p:grpSpPr>
      <p:sp>
        <p:nvSpPr>
          <p:cNvPr id="150" name="Google Shape;150;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1" name="Google Shape;151;p2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2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5" name="Google Shape;155;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6" name="Shape 156"/>
        <p:cNvGrpSpPr/>
        <p:nvPr/>
      </p:nvGrpSpPr>
      <p:grpSpPr>
        <a:xfrm>
          <a:off x="0" y="0"/>
          <a:ext cx="0" cy="0"/>
          <a:chOff x="0" y="0"/>
          <a:chExt cx="0" cy="0"/>
        </a:xfrm>
      </p:grpSpPr>
      <p:sp>
        <p:nvSpPr>
          <p:cNvPr id="157" name="Google Shape;157;p3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8" name="Google Shape;158;p3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9" name="Google Shape;159;p3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3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1" name="Google Shape;161;p3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3" name="Google Shape;163;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4" name="Google Shape;164;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5" name="Shape 165"/>
        <p:cNvGrpSpPr/>
        <p:nvPr/>
      </p:nvGrpSpPr>
      <p:grpSpPr>
        <a:xfrm>
          <a:off x="0" y="0"/>
          <a:ext cx="0" cy="0"/>
          <a:chOff x="0" y="0"/>
          <a:chExt cx="0" cy="0"/>
        </a:xfrm>
      </p:grpSpPr>
      <p:sp>
        <p:nvSpPr>
          <p:cNvPr id="166" name="Google Shape;166;p3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7" name="Google Shape;167;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8" name="Google Shape;168;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0" name="Shape 170"/>
        <p:cNvGrpSpPr/>
        <p:nvPr/>
      </p:nvGrpSpPr>
      <p:grpSpPr>
        <a:xfrm>
          <a:off x="0" y="0"/>
          <a:ext cx="0" cy="0"/>
          <a:chOff x="0" y="0"/>
          <a:chExt cx="0" cy="0"/>
        </a:xfrm>
      </p:grpSpPr>
      <p:sp>
        <p:nvSpPr>
          <p:cNvPr id="171" name="Google Shape;171;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4" name="Shape 174"/>
        <p:cNvGrpSpPr/>
        <p:nvPr/>
      </p:nvGrpSpPr>
      <p:grpSpPr>
        <a:xfrm>
          <a:off x="0" y="0"/>
          <a:ext cx="0" cy="0"/>
          <a:chOff x="0" y="0"/>
          <a:chExt cx="0" cy="0"/>
        </a:xfrm>
      </p:grpSpPr>
      <p:sp>
        <p:nvSpPr>
          <p:cNvPr id="175" name="Google Shape;175;p3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6" name="Google Shape;176;p3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77" name="Google Shape;177;p3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8" name="Google Shape;178;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9" name="Google Shape;179;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0" name="Google Shape;180;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1" name="Shape 181"/>
        <p:cNvGrpSpPr/>
        <p:nvPr/>
      </p:nvGrpSpPr>
      <p:grpSpPr>
        <a:xfrm>
          <a:off x="0" y="0"/>
          <a:ext cx="0" cy="0"/>
          <a:chOff x="0" y="0"/>
          <a:chExt cx="0" cy="0"/>
        </a:xfrm>
      </p:grpSpPr>
      <p:sp>
        <p:nvSpPr>
          <p:cNvPr id="182" name="Google Shape;182;p3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3" name="Google Shape;183;p34"/>
          <p:cNvSpPr/>
          <p:nvPr>
            <p:ph idx="2" type="pic"/>
          </p:nvPr>
        </p:nvSpPr>
        <p:spPr>
          <a:xfrm>
            <a:off x="3887391" y="740569"/>
            <a:ext cx="4629150" cy="3655219"/>
          </a:xfrm>
          <a:prstGeom prst="rect">
            <a:avLst/>
          </a:prstGeom>
          <a:noFill/>
          <a:ln>
            <a:noFill/>
          </a:ln>
        </p:spPr>
      </p:sp>
      <p:sp>
        <p:nvSpPr>
          <p:cNvPr id="184" name="Google Shape;184;p3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5" name="Google Shape;185;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6" name="Google Shape;186;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7" name="Google Shape;187;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8" name="Shape 188"/>
        <p:cNvGrpSpPr/>
        <p:nvPr/>
      </p:nvGrpSpPr>
      <p:grpSpPr>
        <a:xfrm>
          <a:off x="0" y="0"/>
          <a:ext cx="0" cy="0"/>
          <a:chOff x="0" y="0"/>
          <a:chExt cx="0" cy="0"/>
        </a:xfrm>
      </p:grpSpPr>
      <p:sp>
        <p:nvSpPr>
          <p:cNvPr id="189" name="Google Shape;189;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3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2" name="Google Shape;192;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3" name="Google Shape;193;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 name="Shape 194"/>
        <p:cNvGrpSpPr/>
        <p:nvPr/>
      </p:nvGrpSpPr>
      <p:grpSpPr>
        <a:xfrm>
          <a:off x="0" y="0"/>
          <a:ext cx="0" cy="0"/>
          <a:chOff x="0" y="0"/>
          <a:chExt cx="0" cy="0"/>
        </a:xfrm>
      </p:grpSpPr>
      <p:sp>
        <p:nvSpPr>
          <p:cNvPr id="195" name="Google Shape;195;p36"/>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6" name="Google Shape;196;p3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8" name="Google Shape;198;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9" name="Google Shape;199;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7" name="Google Shape;127;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Google Shape;128;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9" name="Google Shape;129;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0" name="Google Shape;130;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6.png"/><Relationship Id="rId9" Type="http://schemas.openxmlformats.org/officeDocument/2006/relationships/image" Target="../media/image29.gif"/><Relationship Id="rId5" Type="http://schemas.openxmlformats.org/officeDocument/2006/relationships/image" Target="../media/image8.png"/><Relationship Id="rId6" Type="http://schemas.openxmlformats.org/officeDocument/2006/relationships/image" Target="../media/image28.gif"/><Relationship Id="rId7" Type="http://schemas.openxmlformats.org/officeDocument/2006/relationships/image" Target="../media/image43.gif"/><Relationship Id="rId8" Type="http://schemas.openxmlformats.org/officeDocument/2006/relationships/image" Target="../media/image1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43.gif"/><Relationship Id="rId7" Type="http://schemas.openxmlformats.org/officeDocument/2006/relationships/image" Target="../media/image24.gif"/><Relationship Id="rId8" Type="http://schemas.openxmlformats.org/officeDocument/2006/relationships/image" Target="../media/image2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23.png"/><Relationship Id="rId7" Type="http://schemas.openxmlformats.org/officeDocument/2006/relationships/image" Target="../media/image4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33.png"/><Relationship Id="rId7"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31.png"/><Relationship Id="rId7"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27.png"/><Relationship Id="rId7"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3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hyperlink" Target="http://dmuhackers.com/robots.txt" TargetMode="External"/><Relationship Id="rId7" Type="http://schemas.openxmlformats.org/officeDocument/2006/relationships/image" Target="../media/image4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34.png"/><Relationship Id="rId6" Type="http://schemas.openxmlformats.org/officeDocument/2006/relationships/hyperlink" Target="https://tryhackme.com/room/brutei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3.jp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0.png"/><Relationship Id="rId5" Type="http://schemas.openxmlformats.org/officeDocument/2006/relationships/image" Target="../media/image2.jp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4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10" name="Google Shape;310;p46"/>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311" name="Google Shape;311;p46"/>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312" name="Google Shape;312;p46"/>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313" name="Google Shape;313;p46"/>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Which Enumeration tools?</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314" name="Google Shape;314;p46"/>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There are loads of tools which are really helpful for gathering info needed, which include:</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Nmap</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Ffuf</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Netcat</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GoBuster</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DNSDumpster</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Just general scoping Websites (not a tool i know)</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And more…..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The tools we focus on today will be linux based, as a lot of what we do is on linux, but there are also many enumeration tools for Windows too.</a:t>
            </a:r>
            <a:endParaRPr sz="1600">
              <a:solidFill>
                <a:schemeClr val="lt1"/>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20" name="Google Shape;320;p47"/>
          <p:cNvSpPr/>
          <p:nvPr/>
        </p:nvSpPr>
        <p:spPr>
          <a:xfrm>
            <a:off x="0" y="0"/>
            <a:ext cx="96012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21" name="Google Shape;321;p47"/>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322" name="Google Shape;322;p47"/>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323" name="Google Shape;323;p47"/>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324" name="Google Shape;324;p47"/>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Nmap</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325" name="Google Shape;325;p47"/>
          <p:cNvSpPr txBox="1"/>
          <p:nvPr/>
        </p:nvSpPr>
        <p:spPr>
          <a:xfrm>
            <a:off x="378650"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IBM Plex Sans"/>
                <a:ea typeface="IBM Plex Sans"/>
                <a:cs typeface="IBM Plex Sans"/>
                <a:sym typeface="IBM Plex Sans"/>
              </a:rPr>
              <a:t>Nmap is one of the most helpful tools that we use as it gives so much info about the given target. </a:t>
            </a:r>
            <a:endParaRPr sz="20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20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2000">
                <a:solidFill>
                  <a:schemeClr val="lt1"/>
                </a:solidFill>
                <a:latin typeface="IBM Plex Sans"/>
                <a:ea typeface="IBM Plex Sans"/>
                <a:cs typeface="IBM Plex Sans"/>
                <a:sym typeface="IBM Plex Sans"/>
              </a:rPr>
              <a:t>Its most helpful for doing a full info dump when it comes to ports, showing the service that is running and most importantly the </a:t>
            </a:r>
            <a:r>
              <a:rPr lang="en-GB" sz="2000">
                <a:solidFill>
                  <a:schemeClr val="lt1"/>
                </a:solidFill>
                <a:latin typeface="IBM Plex Sans"/>
                <a:ea typeface="IBM Plex Sans"/>
                <a:cs typeface="IBM Plex Sans"/>
                <a:sym typeface="IBM Plex Sans"/>
              </a:rPr>
              <a:t>version</a:t>
            </a:r>
            <a:r>
              <a:rPr lang="en-GB" sz="2000">
                <a:solidFill>
                  <a:schemeClr val="lt1"/>
                </a:solidFill>
                <a:latin typeface="IBM Plex Sans"/>
                <a:ea typeface="IBM Plex Sans"/>
                <a:cs typeface="IBM Plex Sans"/>
                <a:sym typeface="IBM Plex Sans"/>
              </a:rPr>
              <a:t> of the services running on those ports. </a:t>
            </a:r>
            <a:endParaRPr sz="20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20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2000">
                <a:solidFill>
                  <a:schemeClr val="lt1"/>
                </a:solidFill>
                <a:latin typeface="IBM Plex Sans"/>
                <a:ea typeface="IBM Plex Sans"/>
                <a:cs typeface="IBM Plex Sans"/>
                <a:sym typeface="IBM Plex Sans"/>
              </a:rPr>
              <a:t>This data can also show which operating system is being used to, either obviously or by some of the service </a:t>
            </a:r>
            <a:r>
              <a:rPr lang="en-GB" sz="2000">
                <a:solidFill>
                  <a:schemeClr val="lt1"/>
                </a:solidFill>
                <a:latin typeface="IBM Plex Sans"/>
                <a:ea typeface="IBM Plex Sans"/>
                <a:cs typeface="IBM Plex Sans"/>
                <a:sym typeface="IBM Plex Sans"/>
              </a:rPr>
              <a:t>exclusive to that OS.</a:t>
            </a:r>
            <a:endParaRPr sz="2000">
              <a:solidFill>
                <a:schemeClr val="lt1"/>
              </a:solidFill>
              <a:latin typeface="IBM Plex Sans"/>
              <a:ea typeface="IBM Plex Sans"/>
              <a:cs typeface="IBM Plex Sans"/>
              <a:sym typeface="IBM Plex Sans"/>
            </a:endParaRPr>
          </a:p>
        </p:txBody>
      </p:sp>
      <p:pic>
        <p:nvPicPr>
          <p:cNvPr id="326" name="Google Shape;326;p47"/>
          <p:cNvPicPr preferRelativeResize="0"/>
          <p:nvPr/>
        </p:nvPicPr>
        <p:blipFill>
          <a:blip r:embed="rId6">
            <a:alphaModFix/>
          </a:blip>
          <a:stretch>
            <a:fillRect/>
          </a:stretch>
        </p:blipFill>
        <p:spPr>
          <a:xfrm>
            <a:off x="7180575" y="3909600"/>
            <a:ext cx="2075200" cy="116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32" name="Google Shape;332;p48"/>
          <p:cNvSpPr/>
          <p:nvPr/>
        </p:nvSpPr>
        <p:spPr>
          <a:xfrm>
            <a:off x="0" y="0"/>
            <a:ext cx="964692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33" name="Google Shape;333;p48"/>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334" name="Google Shape;334;p48"/>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335" name="Google Shape;335;p48"/>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336" name="Google Shape;336;p48"/>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Nmap (continued)</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337" name="Google Shape;337;p48"/>
          <p:cNvSpPr txBox="1"/>
          <p:nvPr/>
        </p:nvSpPr>
        <p:spPr>
          <a:xfrm>
            <a:off x="378525" y="959550"/>
            <a:ext cx="8053800" cy="3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There are a many options for commands for Nmap, but there are 4 mains ones that are helpful:</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b="1" lang="en-GB" sz="1600">
                <a:solidFill>
                  <a:srgbClr val="F4CCCC"/>
                </a:solidFill>
                <a:latin typeface="IBM Plex Sans"/>
                <a:ea typeface="IBM Plex Sans"/>
                <a:cs typeface="IBM Plex Sans"/>
                <a:sym typeface="IBM Plex Sans"/>
              </a:rPr>
              <a:t>“nmap -sC {Address}”</a:t>
            </a:r>
            <a:r>
              <a:rPr lang="en-GB" sz="1600">
                <a:solidFill>
                  <a:schemeClr val="lt1"/>
                </a:solidFill>
                <a:latin typeface="IBM Plex Sans"/>
                <a:ea typeface="IBM Plex Sans"/>
                <a:cs typeface="IBM Plex Sans"/>
                <a:sym typeface="IBM Plex Sans"/>
              </a:rPr>
              <a:t> -  This scans using the </a:t>
            </a:r>
            <a:r>
              <a:rPr b="1" lang="en-GB" sz="1600">
                <a:solidFill>
                  <a:schemeClr val="lt1"/>
                </a:solidFill>
                <a:latin typeface="IBM Plex Sans"/>
                <a:ea typeface="IBM Plex Sans"/>
                <a:cs typeface="IBM Plex Sans"/>
                <a:sym typeface="IBM Plex Sans"/>
              </a:rPr>
              <a:t>standard NSE scripts</a:t>
            </a:r>
            <a:r>
              <a:rPr lang="en-GB" sz="1600">
                <a:solidFill>
                  <a:schemeClr val="lt1"/>
                </a:solidFill>
                <a:latin typeface="IBM Plex Sans"/>
                <a:ea typeface="IBM Plex Sans"/>
                <a:cs typeface="IBM Plex Sans"/>
                <a:sym typeface="IBM Plex Sans"/>
              </a:rPr>
              <a:t> to do advanced </a:t>
            </a:r>
            <a:r>
              <a:rPr lang="en-GB" sz="1600">
                <a:solidFill>
                  <a:schemeClr val="lt1"/>
                </a:solidFill>
                <a:latin typeface="IBM Plex Sans"/>
                <a:ea typeface="IBM Plex Sans"/>
                <a:cs typeface="IBM Plex Sans"/>
                <a:sym typeface="IBM Plex Sans"/>
              </a:rPr>
              <a:t>fingerprinting</a:t>
            </a:r>
            <a:r>
              <a:rPr lang="en-GB" sz="1600">
                <a:solidFill>
                  <a:schemeClr val="lt1"/>
                </a:solidFill>
                <a:latin typeface="IBM Plex Sans"/>
                <a:ea typeface="IBM Plex Sans"/>
                <a:cs typeface="IBM Plex Sans"/>
                <a:sym typeface="IBM Plex Sans"/>
              </a:rPr>
              <a:t> etc</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b="1" lang="en-GB" sz="1600">
                <a:solidFill>
                  <a:srgbClr val="F4CCCC"/>
                </a:solidFill>
                <a:latin typeface="IBM Plex Sans"/>
                <a:ea typeface="IBM Plex Sans"/>
                <a:cs typeface="IBM Plex Sans"/>
                <a:sym typeface="IBM Plex Sans"/>
              </a:rPr>
              <a:t>“nmap -sV {Address}”</a:t>
            </a:r>
            <a:r>
              <a:rPr lang="en-GB" sz="1600">
                <a:solidFill>
                  <a:schemeClr val="lt1"/>
                </a:solidFill>
                <a:latin typeface="IBM Plex Sans"/>
                <a:ea typeface="IBM Plex Sans"/>
                <a:cs typeface="IBM Plex Sans"/>
                <a:sym typeface="IBM Plex Sans"/>
              </a:rPr>
              <a:t> - This scans for </a:t>
            </a:r>
            <a:r>
              <a:rPr b="1" lang="en-GB" sz="1600">
                <a:solidFill>
                  <a:schemeClr val="lt1"/>
                </a:solidFill>
                <a:latin typeface="IBM Plex Sans"/>
                <a:ea typeface="IBM Plex Sans"/>
                <a:cs typeface="IBM Plex Sans"/>
                <a:sym typeface="IBM Plex Sans"/>
              </a:rPr>
              <a:t>which services are running and what their version is</a:t>
            </a:r>
            <a:r>
              <a:rPr lang="en-GB" sz="1600">
                <a:solidFill>
                  <a:schemeClr val="lt1"/>
                </a:solidFill>
                <a:latin typeface="IBM Plex Sans"/>
                <a:ea typeface="IBM Plex Sans"/>
                <a:cs typeface="IBM Plex Sans"/>
                <a:sym typeface="IBM Plex Sans"/>
              </a:rPr>
              <a:t>.</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b="1" lang="en-GB" sz="1600">
                <a:solidFill>
                  <a:srgbClr val="F4CCCC"/>
                </a:solidFill>
                <a:latin typeface="IBM Plex Sans"/>
                <a:ea typeface="IBM Plex Sans"/>
                <a:cs typeface="IBM Plex Sans"/>
                <a:sym typeface="IBM Plex Sans"/>
              </a:rPr>
              <a:t>“nmap [option] {Address} -p {port}”</a:t>
            </a:r>
            <a:r>
              <a:rPr lang="en-GB" sz="1600">
                <a:solidFill>
                  <a:schemeClr val="lt1"/>
                </a:solidFill>
                <a:latin typeface="IBM Plex Sans"/>
                <a:ea typeface="IBM Plex Sans"/>
                <a:cs typeface="IBM Plex Sans"/>
                <a:sym typeface="IBM Plex Sans"/>
              </a:rPr>
              <a:t> - this allows you to designate the </a:t>
            </a:r>
            <a:r>
              <a:rPr b="1" lang="en-GB" sz="1600">
                <a:solidFill>
                  <a:schemeClr val="lt1"/>
                </a:solidFill>
                <a:latin typeface="IBM Plex Sans"/>
                <a:ea typeface="IBM Plex Sans"/>
                <a:cs typeface="IBM Plex Sans"/>
                <a:sym typeface="IBM Plex Sans"/>
              </a:rPr>
              <a:t>specific port to scan</a:t>
            </a:r>
            <a:r>
              <a:rPr lang="en-GB" sz="1600">
                <a:solidFill>
                  <a:schemeClr val="lt1"/>
                </a:solidFill>
                <a:latin typeface="IBM Plex Sans"/>
                <a:ea typeface="IBM Plex Sans"/>
                <a:cs typeface="IBM Plex Sans"/>
                <a:sym typeface="IBM Plex Sans"/>
              </a:rPr>
              <a:t>.</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b="1" lang="en-GB" sz="1600">
                <a:solidFill>
                  <a:srgbClr val="F4CCCC"/>
                </a:solidFill>
                <a:latin typeface="IBM Plex Sans"/>
                <a:ea typeface="IBM Plex Sans"/>
                <a:cs typeface="IBM Plex Sans"/>
                <a:sym typeface="IBM Plex Sans"/>
              </a:rPr>
              <a:t>“nmap [option] {Address} -p-”</a:t>
            </a:r>
            <a:r>
              <a:rPr lang="en-GB" sz="1600">
                <a:solidFill>
                  <a:schemeClr val="lt1"/>
                </a:solidFill>
                <a:latin typeface="IBM Plex Sans"/>
                <a:ea typeface="IBM Plex Sans"/>
                <a:cs typeface="IBM Plex Sans"/>
                <a:sym typeface="IBM Plex Sans"/>
              </a:rPr>
              <a:t> - this allows you to </a:t>
            </a:r>
            <a:r>
              <a:rPr b="1" lang="en-GB" sz="1600">
                <a:solidFill>
                  <a:schemeClr val="lt1"/>
                </a:solidFill>
                <a:latin typeface="IBM Plex Sans"/>
                <a:ea typeface="IBM Plex Sans"/>
                <a:cs typeface="IBM Plex Sans"/>
                <a:sym typeface="IBM Plex Sans"/>
              </a:rPr>
              <a:t>scan ALL 65535 ports</a:t>
            </a:r>
            <a:r>
              <a:rPr lang="en-GB" sz="1600">
                <a:solidFill>
                  <a:schemeClr val="lt1"/>
                </a:solidFill>
                <a:latin typeface="IBM Plex Sans"/>
                <a:ea typeface="IBM Plex Sans"/>
                <a:cs typeface="IBM Plex Sans"/>
                <a:sym typeface="IBM Plex Sans"/>
              </a:rPr>
              <a:t> </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(time consuming).</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a:t>
            </a:r>
            <a:r>
              <a:rPr b="1" lang="en-GB" sz="1600">
                <a:solidFill>
                  <a:srgbClr val="BF9000"/>
                </a:solidFill>
                <a:latin typeface="IBM Plex Sans"/>
                <a:ea typeface="IBM Plex Sans"/>
                <a:cs typeface="IBM Plex Sans"/>
                <a:sym typeface="IBM Plex Sans"/>
              </a:rPr>
              <a:t>nmap --help</a:t>
            </a:r>
            <a:r>
              <a:rPr lang="en-GB" sz="1600">
                <a:solidFill>
                  <a:schemeClr val="lt1"/>
                </a:solidFill>
                <a:latin typeface="IBM Plex Sans"/>
                <a:ea typeface="IBM Plex Sans"/>
                <a:cs typeface="IBM Plex Sans"/>
                <a:sym typeface="IBM Plex Sans"/>
              </a:rPr>
              <a:t>” or “</a:t>
            </a:r>
            <a:r>
              <a:rPr b="1" lang="en-GB" sz="1600">
                <a:solidFill>
                  <a:srgbClr val="BF9000"/>
                </a:solidFill>
                <a:latin typeface="IBM Plex Sans"/>
                <a:ea typeface="IBM Plex Sans"/>
                <a:cs typeface="IBM Plex Sans"/>
                <a:sym typeface="IBM Plex Sans"/>
              </a:rPr>
              <a:t>nmap -h</a:t>
            </a:r>
            <a:r>
              <a:rPr lang="en-GB" sz="1600">
                <a:solidFill>
                  <a:schemeClr val="lt1"/>
                </a:solidFill>
                <a:latin typeface="IBM Plex Sans"/>
                <a:ea typeface="IBM Plex Sans"/>
                <a:cs typeface="IBM Plex Sans"/>
                <a:sym typeface="IBM Plex Sans"/>
              </a:rPr>
              <a:t>” - This opens the help menu.</a:t>
            </a:r>
            <a:endParaRPr sz="1600">
              <a:solidFill>
                <a:schemeClr val="lt1"/>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43" name="Google Shape;343;p49"/>
          <p:cNvSpPr/>
          <p:nvPr/>
        </p:nvSpPr>
        <p:spPr>
          <a:xfrm>
            <a:off x="0" y="0"/>
            <a:ext cx="964692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44" name="Google Shape;344;p49"/>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345" name="Google Shape;345;p49"/>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346" name="Google Shape;346;p49"/>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347" name="Google Shape;347;p49"/>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Nmap (continued even more.)</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348" name="Google Shape;348;p49"/>
          <p:cNvSpPr txBox="1"/>
          <p:nvPr/>
        </p:nvSpPr>
        <p:spPr>
          <a:xfrm>
            <a:off x="378525" y="959550"/>
            <a:ext cx="8053800" cy="3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Some more helpful, more advanced </a:t>
            </a:r>
            <a:r>
              <a:rPr lang="en-GB" sz="1600">
                <a:solidFill>
                  <a:schemeClr val="lt1"/>
                </a:solidFill>
                <a:latin typeface="IBM Plex Sans"/>
                <a:ea typeface="IBM Plex Sans"/>
                <a:cs typeface="IBM Plex Sans"/>
                <a:sym typeface="IBM Plex Sans"/>
              </a:rPr>
              <a:t>options for Nmap:</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a:t>
            </a:r>
            <a:r>
              <a:rPr b="1" lang="en-GB" sz="1600">
                <a:solidFill>
                  <a:srgbClr val="6AA84F"/>
                </a:solidFill>
                <a:latin typeface="IBM Plex Sans"/>
                <a:ea typeface="IBM Plex Sans"/>
                <a:cs typeface="IBM Plex Sans"/>
                <a:sym typeface="IBM Plex Sans"/>
              </a:rPr>
              <a:t>-A</a:t>
            </a:r>
            <a:r>
              <a:rPr lang="en-GB" sz="1600">
                <a:solidFill>
                  <a:schemeClr val="lt1"/>
                </a:solidFill>
                <a:latin typeface="IBM Plex Sans"/>
                <a:ea typeface="IBM Plex Sans"/>
                <a:cs typeface="IBM Plex Sans"/>
                <a:sym typeface="IBM Plex Sans"/>
              </a:rPr>
              <a:t>’ - is used for an aggressive scan which scans for OS version, versions, scripts running and tracetables</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a:t>
            </a:r>
            <a:r>
              <a:rPr b="1" lang="en-GB" sz="1600">
                <a:solidFill>
                  <a:srgbClr val="6AA84F"/>
                </a:solidFill>
                <a:latin typeface="IBM Plex Sans"/>
                <a:ea typeface="IBM Plex Sans"/>
                <a:cs typeface="IBM Plex Sans"/>
                <a:sym typeface="IBM Plex Sans"/>
              </a:rPr>
              <a:t>-Pn</a:t>
            </a:r>
            <a:r>
              <a:rPr lang="en-GB" sz="1600">
                <a:solidFill>
                  <a:schemeClr val="lt1"/>
                </a:solidFill>
                <a:latin typeface="IBM Plex Sans"/>
                <a:ea typeface="IBM Plex Sans"/>
                <a:cs typeface="IBM Plex Sans"/>
                <a:sym typeface="IBM Plex Sans"/>
              </a:rPr>
              <a:t>’ - which ignores host discovery</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a:t>
            </a:r>
            <a:r>
              <a:rPr b="1" lang="en-GB" sz="1600">
                <a:solidFill>
                  <a:srgbClr val="6AA84F"/>
                </a:solidFill>
                <a:latin typeface="IBM Plex Sans"/>
                <a:ea typeface="IBM Plex Sans"/>
                <a:cs typeface="IBM Plex Sans"/>
                <a:sym typeface="IBM Plex Sans"/>
              </a:rPr>
              <a:t>-T(1-5)</a:t>
            </a:r>
            <a:r>
              <a:rPr lang="en-GB" sz="1600">
                <a:solidFill>
                  <a:schemeClr val="lt1"/>
                </a:solidFill>
                <a:latin typeface="IBM Plex Sans"/>
                <a:ea typeface="IBM Plex Sans"/>
                <a:cs typeface="IBM Plex Sans"/>
                <a:sym typeface="IBM Plex Sans"/>
              </a:rPr>
              <a:t>’ - which states how many threads it can use, which may make it faster or slower depending on how many you give it</a:t>
            </a:r>
            <a:endParaRPr sz="1600">
              <a:solidFill>
                <a:schemeClr val="lt1"/>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54" name="Google Shape;354;p50"/>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355" name="Google Shape;355;p50"/>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356" name="Google Shape;356;p50"/>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357" name="Google Shape;357;p50"/>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Nmap (example.)</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358" name="Google Shape;358;p50"/>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p:txBody>
      </p:sp>
      <p:pic>
        <p:nvPicPr>
          <p:cNvPr descr="the sun is shining through the antenna of a military radar (provided by Tenor)" id="359" name="Google Shape;359;p50"/>
          <p:cNvPicPr preferRelativeResize="0"/>
          <p:nvPr/>
        </p:nvPicPr>
        <p:blipFill>
          <a:blip r:embed="rId6">
            <a:alphaModFix/>
          </a:blip>
          <a:stretch>
            <a:fillRect/>
          </a:stretch>
        </p:blipFill>
        <p:spPr>
          <a:xfrm>
            <a:off x="378525" y="2634424"/>
            <a:ext cx="2137625" cy="1601075"/>
          </a:xfrm>
          <a:prstGeom prst="rect">
            <a:avLst/>
          </a:prstGeom>
          <a:noFill/>
          <a:ln>
            <a:noFill/>
          </a:ln>
        </p:spPr>
      </p:pic>
      <p:pic>
        <p:nvPicPr>
          <p:cNvPr descr="a cat wearing glasses and a bow tie laying on a laptop (provided by Tenor)" id="360" name="Google Shape;360;p50"/>
          <p:cNvPicPr preferRelativeResize="0"/>
          <p:nvPr/>
        </p:nvPicPr>
        <p:blipFill>
          <a:blip r:embed="rId7">
            <a:alphaModFix/>
          </a:blip>
          <a:stretch>
            <a:fillRect/>
          </a:stretch>
        </p:blipFill>
        <p:spPr>
          <a:xfrm>
            <a:off x="912913" y="1455400"/>
            <a:ext cx="1068850" cy="1337400"/>
          </a:xfrm>
          <a:prstGeom prst="rect">
            <a:avLst/>
          </a:prstGeom>
          <a:noFill/>
          <a:ln>
            <a:noFill/>
          </a:ln>
        </p:spPr>
      </p:pic>
      <p:pic>
        <p:nvPicPr>
          <p:cNvPr descr="a row of blue neon arrows pointing upwards on a black background (provided by Tenor)" id="361" name="Google Shape;361;p50"/>
          <p:cNvPicPr preferRelativeResize="0"/>
          <p:nvPr/>
        </p:nvPicPr>
        <p:blipFill>
          <a:blip r:embed="rId8">
            <a:alphaModFix/>
          </a:blip>
          <a:stretch>
            <a:fillRect/>
          </a:stretch>
        </p:blipFill>
        <p:spPr>
          <a:xfrm rot="5400000">
            <a:off x="4060925" y="1290687"/>
            <a:ext cx="1022150" cy="1817975"/>
          </a:xfrm>
          <a:prstGeom prst="rect">
            <a:avLst/>
          </a:prstGeom>
          <a:noFill/>
          <a:ln>
            <a:noFill/>
          </a:ln>
        </p:spPr>
      </p:pic>
      <p:pic>
        <p:nvPicPr>
          <p:cNvPr descr="a row of blue neon arrows pointing upwards on a black background (provided by Tenor)" id="362" name="Google Shape;362;p50"/>
          <p:cNvPicPr preferRelativeResize="0"/>
          <p:nvPr/>
        </p:nvPicPr>
        <p:blipFill>
          <a:blip r:embed="rId8">
            <a:alphaModFix/>
          </a:blip>
          <a:stretch>
            <a:fillRect/>
          </a:stretch>
        </p:blipFill>
        <p:spPr>
          <a:xfrm rot="-5400000">
            <a:off x="4140175" y="2467450"/>
            <a:ext cx="1022150" cy="1817975"/>
          </a:xfrm>
          <a:prstGeom prst="rect">
            <a:avLst/>
          </a:prstGeom>
          <a:noFill/>
          <a:ln>
            <a:noFill/>
          </a:ln>
        </p:spPr>
      </p:pic>
      <p:pic>
        <p:nvPicPr>
          <p:cNvPr descr="a man in a black shirt is standing in front of a computer with the word live on the bottom right corner . (provided by Tenor)" id="363" name="Google Shape;363;p50"/>
          <p:cNvPicPr preferRelativeResize="0"/>
          <p:nvPr/>
        </p:nvPicPr>
        <p:blipFill>
          <a:blip r:embed="rId9">
            <a:alphaModFix/>
          </a:blip>
          <a:stretch>
            <a:fillRect/>
          </a:stretch>
        </p:blipFill>
        <p:spPr>
          <a:xfrm>
            <a:off x="6540850" y="1714500"/>
            <a:ext cx="2286000" cy="1714500"/>
          </a:xfrm>
          <a:prstGeom prst="rect">
            <a:avLst/>
          </a:prstGeom>
          <a:noFill/>
          <a:ln>
            <a:noFill/>
          </a:ln>
        </p:spPr>
      </p:pic>
      <p:sp>
        <p:nvSpPr>
          <p:cNvPr id="364" name="Google Shape;364;p50"/>
          <p:cNvSpPr txBox="1"/>
          <p:nvPr/>
        </p:nvSpPr>
        <p:spPr>
          <a:xfrm>
            <a:off x="3195488" y="1124175"/>
            <a:ext cx="29115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600">
                <a:solidFill>
                  <a:srgbClr val="00FF00"/>
                </a:solidFill>
                <a:latin typeface="Calibri"/>
                <a:ea typeface="Calibri"/>
                <a:cs typeface="Calibri"/>
                <a:sym typeface="Calibri"/>
              </a:rPr>
              <a:t>Nmap -sCV -p 25, 80, 443</a:t>
            </a:r>
            <a:endParaRPr b="1" sz="1600">
              <a:solidFill>
                <a:srgbClr val="00FF00"/>
              </a:solidFill>
              <a:latin typeface="Calibri"/>
              <a:ea typeface="Calibri"/>
              <a:cs typeface="Calibri"/>
              <a:sym typeface="Calibri"/>
            </a:endParaRPr>
          </a:p>
        </p:txBody>
      </p:sp>
      <p:sp>
        <p:nvSpPr>
          <p:cNvPr id="365" name="Google Shape;365;p50"/>
          <p:cNvSpPr txBox="1"/>
          <p:nvPr/>
        </p:nvSpPr>
        <p:spPr>
          <a:xfrm>
            <a:off x="3151250" y="41839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rgbClr val="00FF00"/>
                </a:solidFill>
                <a:latin typeface="Calibri"/>
                <a:ea typeface="Calibri"/>
                <a:cs typeface="Calibri"/>
                <a:sym typeface="Calibri"/>
              </a:rPr>
              <a:t>Output (next slide)</a:t>
            </a:r>
            <a:endParaRPr b="1" sz="1600">
              <a:solidFill>
                <a:srgbClr val="00FF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1"/>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71" name="Google Shape;371;p51"/>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372" name="Google Shape;372;p51"/>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373" name="Google Shape;373;p51"/>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374" name="Google Shape;374;p51"/>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Output</a:t>
            </a:r>
            <a:endParaRPr sz="2400">
              <a:solidFill>
                <a:schemeClr val="dk1"/>
              </a:solidFill>
              <a:latin typeface="IBM Plex Sans"/>
              <a:ea typeface="IBM Plex Sans"/>
              <a:cs typeface="IBM Plex Sans"/>
              <a:sym typeface="IBM Plex Sans"/>
            </a:endParaRPr>
          </a:p>
        </p:txBody>
      </p:sp>
      <p:sp>
        <p:nvSpPr>
          <p:cNvPr id="375" name="Google Shape;375;p51"/>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p:txBody>
      </p:sp>
      <p:pic>
        <p:nvPicPr>
          <p:cNvPr descr="a cat wearing glasses and a bow tie laying on a laptop (provided by Tenor)" id="376" name="Google Shape;376;p51"/>
          <p:cNvPicPr preferRelativeResize="0"/>
          <p:nvPr/>
        </p:nvPicPr>
        <p:blipFill>
          <a:blip r:embed="rId6">
            <a:alphaModFix/>
          </a:blip>
          <a:stretch>
            <a:fillRect/>
          </a:stretch>
        </p:blipFill>
        <p:spPr>
          <a:xfrm>
            <a:off x="51188" y="3745050"/>
            <a:ext cx="1068850" cy="1337400"/>
          </a:xfrm>
          <a:prstGeom prst="rect">
            <a:avLst/>
          </a:prstGeom>
          <a:noFill/>
          <a:ln>
            <a:noFill/>
          </a:ln>
        </p:spPr>
      </p:pic>
      <p:sp>
        <p:nvSpPr>
          <p:cNvPr id="377" name="Google Shape;377;p51"/>
          <p:cNvSpPr txBox="1"/>
          <p:nvPr/>
        </p:nvSpPr>
        <p:spPr>
          <a:xfrm>
            <a:off x="1792225" y="1104600"/>
            <a:ext cx="7286100" cy="38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000">
                <a:solidFill>
                  <a:schemeClr val="lt1"/>
                </a:solidFill>
                <a:latin typeface="Calibri"/>
                <a:ea typeface="Calibri"/>
                <a:cs typeface="Calibri"/>
                <a:sym typeface="Calibri"/>
              </a:rPr>
              <a:t>PORT    STATE  SERVICE VERSION</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sz="1000">
                <a:solidFill>
                  <a:srgbClr val="FFF2CC"/>
                </a:solidFill>
                <a:latin typeface="Calibri"/>
                <a:ea typeface="Calibri"/>
                <a:cs typeface="Calibri"/>
                <a:sym typeface="Calibri"/>
              </a:rPr>
              <a:t>25/tcp  open   smtp    Postfix smtpd</a:t>
            </a:r>
            <a:endParaRPr b="1" sz="1000">
              <a:solidFill>
                <a:srgbClr val="FFF2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FF2CC"/>
                </a:solidFill>
                <a:latin typeface="Calibri"/>
                <a:ea typeface="Calibri"/>
                <a:cs typeface="Calibri"/>
                <a:sym typeface="Calibri"/>
              </a:rPr>
              <a:t>| smtp-commands: 250-mail.example.local Hello [192.168.1.5], SIZE 10240000, PIPELINING, 8BITMIME, DSN</a:t>
            </a:r>
            <a:endParaRPr sz="1000">
              <a:solidFill>
                <a:srgbClr val="FFF2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FF2CC"/>
                </a:solidFill>
                <a:latin typeface="Calibri"/>
                <a:ea typeface="Calibri"/>
                <a:cs typeface="Calibri"/>
                <a:sym typeface="Calibri"/>
              </a:rPr>
              <a:t>| smtp-enum-users: </a:t>
            </a:r>
            <a:endParaRPr sz="1000">
              <a:solidFill>
                <a:srgbClr val="FFF2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FF2CC"/>
                </a:solidFill>
                <a:latin typeface="Calibri"/>
                <a:ea typeface="Calibri"/>
                <a:cs typeface="Calibri"/>
                <a:sym typeface="Calibri"/>
              </a:rPr>
              <a:t>|   admin: Valid username</a:t>
            </a:r>
            <a:endParaRPr sz="1000">
              <a:solidFill>
                <a:srgbClr val="FFF2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FF2CC"/>
                </a:solidFill>
                <a:latin typeface="Calibri"/>
                <a:ea typeface="Calibri"/>
                <a:cs typeface="Calibri"/>
                <a:sym typeface="Calibri"/>
              </a:rPr>
              <a:t>|_  info: Invalid username</a:t>
            </a:r>
            <a:endParaRPr sz="1000">
              <a:solidFill>
                <a:srgbClr val="FFF2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FF2CC"/>
                </a:solidFill>
                <a:latin typeface="Calibri"/>
                <a:ea typeface="Calibri"/>
                <a:cs typeface="Calibri"/>
                <a:sym typeface="Calibri"/>
              </a:rPr>
              <a:t>| smtp-verbose: </a:t>
            </a:r>
            <a:endParaRPr sz="1000">
              <a:solidFill>
                <a:srgbClr val="FFF2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FF2CC"/>
                </a:solidFill>
                <a:latin typeface="Calibri"/>
                <a:ea typeface="Calibri"/>
                <a:cs typeface="Calibri"/>
                <a:sym typeface="Calibri"/>
              </a:rPr>
              <a:t>|   220 mail.example.local ESMTP Postfix</a:t>
            </a:r>
            <a:endParaRPr sz="1000">
              <a:solidFill>
                <a:srgbClr val="FFF2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FF2CC"/>
                </a:solidFill>
                <a:latin typeface="Calibri"/>
                <a:ea typeface="Calibri"/>
                <a:cs typeface="Calibri"/>
                <a:sym typeface="Calibri"/>
              </a:rPr>
              <a:t>|_  250-mail.example.local</a:t>
            </a:r>
            <a:endParaRPr sz="1000">
              <a:solidFill>
                <a:srgbClr val="FFF2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sz="1000">
                <a:solidFill>
                  <a:srgbClr val="F4CCCC"/>
                </a:solidFill>
                <a:latin typeface="Calibri"/>
                <a:ea typeface="Calibri"/>
                <a:cs typeface="Calibri"/>
                <a:sym typeface="Calibri"/>
              </a:rPr>
              <a:t>80/tcp  open   http    Apache httpd 2.4.41 ((Ubuntu))</a:t>
            </a:r>
            <a:endParaRPr b="1" sz="1000">
              <a:solidFill>
                <a:srgbClr val="F4CC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4CCCC"/>
                </a:solidFill>
                <a:latin typeface="Calibri"/>
                <a:ea typeface="Calibri"/>
                <a:cs typeface="Calibri"/>
                <a:sym typeface="Calibri"/>
              </a:rPr>
              <a:t>| http-title: Example Web Page</a:t>
            </a:r>
            <a:endParaRPr sz="1000">
              <a:solidFill>
                <a:srgbClr val="F4CC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4CCCC"/>
                </a:solidFill>
                <a:latin typeface="Calibri"/>
                <a:ea typeface="Calibri"/>
                <a:cs typeface="Calibri"/>
                <a:sym typeface="Calibri"/>
              </a:rPr>
              <a:t>| http-robots.txt: 1 disallowed entry</a:t>
            </a:r>
            <a:endParaRPr sz="1000">
              <a:solidFill>
                <a:srgbClr val="F4CC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4CCCC"/>
                </a:solidFill>
                <a:latin typeface="Calibri"/>
                <a:ea typeface="Calibri"/>
                <a:cs typeface="Calibri"/>
                <a:sym typeface="Calibri"/>
              </a:rPr>
              <a:t>|_ /secret</a:t>
            </a:r>
            <a:endParaRPr sz="1000">
              <a:solidFill>
                <a:srgbClr val="F4CC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4CCCC"/>
                </a:solidFill>
                <a:latin typeface="Calibri"/>
                <a:ea typeface="Calibri"/>
                <a:cs typeface="Calibri"/>
                <a:sym typeface="Calibri"/>
              </a:rPr>
              <a:t>| http-server-header: Apache/2.4.41 (Ubuntu)</a:t>
            </a:r>
            <a:endParaRPr sz="1000">
              <a:solidFill>
                <a:srgbClr val="F4CC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4CCCC"/>
                </a:solidFill>
                <a:latin typeface="Calibri"/>
                <a:ea typeface="Calibri"/>
                <a:cs typeface="Calibri"/>
                <a:sym typeface="Calibri"/>
              </a:rPr>
              <a:t>| http-enum: </a:t>
            </a:r>
            <a:endParaRPr sz="1000">
              <a:solidFill>
                <a:srgbClr val="F4CC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4CCCC"/>
                </a:solidFill>
                <a:latin typeface="Calibri"/>
                <a:ea typeface="Calibri"/>
                <a:cs typeface="Calibri"/>
                <a:sym typeface="Calibri"/>
              </a:rPr>
              <a:t>|   / /index.html</a:t>
            </a:r>
            <a:endParaRPr sz="1000">
              <a:solidFill>
                <a:srgbClr val="F4CC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4CCCC"/>
                </a:solidFill>
                <a:latin typeface="Calibri"/>
                <a:ea typeface="Calibri"/>
                <a:cs typeface="Calibri"/>
                <a:sym typeface="Calibri"/>
              </a:rPr>
              <a:t>|   /robots.txt</a:t>
            </a:r>
            <a:endParaRPr sz="1000">
              <a:solidFill>
                <a:srgbClr val="F4CC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4CCCC"/>
                </a:solidFill>
                <a:latin typeface="Calibri"/>
                <a:ea typeface="Calibri"/>
                <a:cs typeface="Calibri"/>
                <a:sym typeface="Calibri"/>
              </a:rPr>
              <a:t>|_  /server-status (403)</a:t>
            </a:r>
            <a:endParaRPr sz="1000">
              <a:solidFill>
                <a:srgbClr val="F4CC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rgbClr val="F4CCCC"/>
                </a:solidFill>
                <a:latin typeface="Calibri"/>
                <a:ea typeface="Calibri"/>
                <a:cs typeface="Calibri"/>
                <a:sym typeface="Calibri"/>
              </a:rPr>
              <a:t>|_http-favicon: favicon.ico MD5: d41d8cd98f00b204e9800998ecf8427e</a:t>
            </a:r>
            <a:endParaRPr sz="1000">
              <a:solidFill>
                <a:srgbClr val="F4CCCC"/>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sz="1000">
                <a:solidFill>
                  <a:srgbClr val="D9EAD3"/>
                </a:solidFill>
                <a:latin typeface="Calibri"/>
                <a:ea typeface="Calibri"/>
                <a:cs typeface="Calibri"/>
                <a:sym typeface="Calibri"/>
              </a:rPr>
              <a:t>443/tcp closed https</a:t>
            </a:r>
            <a:endParaRPr b="1" sz="1000">
              <a:solidFill>
                <a:srgbClr val="D9EAD3"/>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000">
                <a:solidFill>
                  <a:schemeClr val="lt1"/>
                </a:solidFill>
                <a:latin typeface="Calibri"/>
                <a:ea typeface="Calibri"/>
                <a:cs typeface="Calibri"/>
                <a:sym typeface="Calibri"/>
              </a:rPr>
              <a:t>Service Info: Host: mail.example.local; OS: Linux</a:t>
            </a:r>
            <a:endParaRPr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p:txBody>
      </p:sp>
      <p:pic>
        <p:nvPicPr>
          <p:cNvPr descr="a raccoon is sitting on its hind legs with its hands folded in prayer . (provided by Tenor)" id="378" name="Google Shape;378;p51"/>
          <p:cNvPicPr preferRelativeResize="0"/>
          <p:nvPr/>
        </p:nvPicPr>
        <p:blipFill>
          <a:blip r:embed="rId7">
            <a:alphaModFix/>
          </a:blip>
          <a:stretch>
            <a:fillRect/>
          </a:stretch>
        </p:blipFill>
        <p:spPr>
          <a:xfrm>
            <a:off x="6561725" y="3471275"/>
            <a:ext cx="2409425" cy="1432275"/>
          </a:xfrm>
          <a:prstGeom prst="rect">
            <a:avLst/>
          </a:prstGeom>
          <a:noFill/>
          <a:ln>
            <a:noFill/>
          </a:ln>
        </p:spPr>
      </p:pic>
      <p:pic>
        <p:nvPicPr>
          <p:cNvPr descr="a cartoon frog wearing a blue sweater and a scarf around its face . (provided by Tenor)" id="379" name="Google Shape;379;p51"/>
          <p:cNvPicPr preferRelativeResize="0"/>
          <p:nvPr/>
        </p:nvPicPr>
        <p:blipFill>
          <a:blip r:embed="rId8">
            <a:alphaModFix/>
          </a:blip>
          <a:stretch>
            <a:fillRect/>
          </a:stretch>
        </p:blipFill>
        <p:spPr>
          <a:xfrm>
            <a:off x="6952038" y="2165088"/>
            <a:ext cx="1628775" cy="1266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85" name="Google Shape;385;p52"/>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386" name="Google Shape;386;p52"/>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387" name="Google Shape;387;p52"/>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388" name="Google Shape;388;p52"/>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Ffuf</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389" name="Google Shape;389;p52"/>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Ffuf is an enumeration tool that allows you to many things. Its main use is to discover hidden web pages, directories, and general Fuzzing. This means its a very adaptable and versatile too that allows you to discover many things.</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It can also be used to search via brute-force, which is useful for quickly finding </a:t>
            </a:r>
            <a:r>
              <a:rPr lang="en-GB" sz="1600">
                <a:solidFill>
                  <a:schemeClr val="lt1"/>
                </a:solidFill>
                <a:latin typeface="IBM Plex Sans"/>
                <a:ea typeface="IBM Plex Sans"/>
                <a:cs typeface="IBM Plex Sans"/>
                <a:sym typeface="IBM Plex Sans"/>
              </a:rPr>
              <a:t>common</a:t>
            </a:r>
            <a:r>
              <a:rPr lang="en-GB" sz="1600">
                <a:solidFill>
                  <a:schemeClr val="lt1"/>
                </a:solidFill>
                <a:latin typeface="IBM Plex Sans"/>
                <a:ea typeface="IBM Plex Sans"/>
                <a:cs typeface="IBM Plex Sans"/>
                <a:sym typeface="IBM Plex Sans"/>
              </a:rPr>
              <a:t> directories in a webpage. </a:t>
            </a:r>
            <a:endParaRPr sz="1600">
              <a:solidFill>
                <a:schemeClr val="lt1"/>
              </a:solidFill>
              <a:latin typeface="IBM Plex Sans"/>
              <a:ea typeface="IBM Plex Sans"/>
              <a:cs typeface="IBM Plex Sans"/>
              <a:sym typeface="IBM Plex Sans"/>
            </a:endParaRPr>
          </a:p>
        </p:txBody>
      </p:sp>
      <p:pic>
        <p:nvPicPr>
          <p:cNvPr id="390" name="Google Shape;390;p52"/>
          <p:cNvPicPr preferRelativeResize="0"/>
          <p:nvPr/>
        </p:nvPicPr>
        <p:blipFill>
          <a:blip r:embed="rId6">
            <a:alphaModFix/>
          </a:blip>
          <a:stretch>
            <a:fillRect/>
          </a:stretch>
        </p:blipFill>
        <p:spPr>
          <a:xfrm>
            <a:off x="5405125" y="2780800"/>
            <a:ext cx="3738875" cy="2136500"/>
          </a:xfrm>
          <a:prstGeom prst="rect">
            <a:avLst/>
          </a:prstGeom>
          <a:noFill/>
          <a:ln>
            <a:noFill/>
          </a:ln>
        </p:spPr>
      </p:pic>
      <p:pic>
        <p:nvPicPr>
          <p:cNvPr descr="a close up of a statue of a man 's head with curly hair (provided by Tenor)" id="391" name="Google Shape;391;p52"/>
          <p:cNvPicPr preferRelativeResize="0"/>
          <p:nvPr/>
        </p:nvPicPr>
        <p:blipFill>
          <a:blip r:embed="rId7">
            <a:alphaModFix/>
          </a:blip>
          <a:stretch>
            <a:fillRect/>
          </a:stretch>
        </p:blipFill>
        <p:spPr>
          <a:xfrm>
            <a:off x="115450" y="3778775"/>
            <a:ext cx="1252500" cy="125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97" name="Google Shape;397;p53"/>
          <p:cNvSpPr/>
          <p:nvPr/>
        </p:nvSpPr>
        <p:spPr>
          <a:xfrm>
            <a:off x="0" y="0"/>
            <a:ext cx="955548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98" name="Google Shape;398;p53"/>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399" name="Google Shape;399;p53"/>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400" name="Google Shape;400;p53"/>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401" name="Google Shape;401;p53"/>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Ffuf (Continued.)</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402" name="Google Shape;402;p53"/>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There are a few uses for Ffuf, the most common one being the the webpage directories, these are the common examples however there is more with the command “ffuf </a:t>
            </a:r>
            <a:r>
              <a:rPr lang="en-GB" sz="1600">
                <a:solidFill>
                  <a:schemeClr val="lt1"/>
                </a:solidFill>
                <a:latin typeface="IBM Plex Sans"/>
                <a:ea typeface="IBM Plex Sans"/>
                <a:cs typeface="IBM Plex Sans"/>
                <a:sym typeface="IBM Plex Sans"/>
              </a:rPr>
              <a:t>--help”:</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p:txBody>
      </p:sp>
      <p:pic>
        <p:nvPicPr>
          <p:cNvPr id="403" name="Google Shape;403;p53"/>
          <p:cNvPicPr preferRelativeResize="0"/>
          <p:nvPr/>
        </p:nvPicPr>
        <p:blipFill>
          <a:blip r:embed="rId6">
            <a:alphaModFix/>
          </a:blip>
          <a:stretch>
            <a:fillRect/>
          </a:stretch>
        </p:blipFill>
        <p:spPr>
          <a:xfrm>
            <a:off x="647800" y="2027263"/>
            <a:ext cx="7515225" cy="2543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409" name="Google Shape;409;p54"/>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410" name="Google Shape;410;p54"/>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411" name="Google Shape;411;p54"/>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412" name="Google Shape;412;p54"/>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NetCat</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413" name="Google Shape;413;p54"/>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Netcat is a </a:t>
            </a:r>
            <a:r>
              <a:rPr lang="en-GB" sz="1600">
                <a:solidFill>
                  <a:schemeClr val="lt1"/>
                </a:solidFill>
                <a:latin typeface="IBM Plex Sans"/>
                <a:ea typeface="IBM Plex Sans"/>
                <a:cs typeface="IBM Plex Sans"/>
                <a:sym typeface="IBM Plex Sans"/>
              </a:rPr>
              <a:t>utility</a:t>
            </a:r>
            <a:r>
              <a:rPr lang="en-GB" sz="1600">
                <a:solidFill>
                  <a:schemeClr val="lt1"/>
                </a:solidFill>
                <a:latin typeface="IBM Plex Sans"/>
                <a:ea typeface="IBM Plex Sans"/>
                <a:cs typeface="IBM Plex Sans"/>
                <a:sym typeface="IBM Plex Sans"/>
              </a:rPr>
              <a:t> tool that is used to establish a connection between 2 devices using the address and port that you provide it to do so. It connects with an </a:t>
            </a:r>
            <a:r>
              <a:rPr lang="en-GB" sz="1600">
                <a:solidFill>
                  <a:schemeClr val="lt1"/>
                </a:solidFill>
                <a:latin typeface="IBM Plex Sans"/>
                <a:ea typeface="IBM Plex Sans"/>
                <a:cs typeface="IBM Plex Sans"/>
                <a:sym typeface="IBM Plex Sans"/>
              </a:rPr>
              <a:t>unencrypted</a:t>
            </a:r>
            <a:r>
              <a:rPr lang="en-GB" sz="1600">
                <a:solidFill>
                  <a:schemeClr val="lt1"/>
                </a:solidFill>
                <a:latin typeface="IBM Plex Sans"/>
                <a:ea typeface="IBM Plex Sans"/>
                <a:cs typeface="IBM Plex Sans"/>
                <a:sym typeface="IBM Plex Sans"/>
              </a:rPr>
              <a:t> tunnel on the port that is open or </a:t>
            </a:r>
            <a:r>
              <a:rPr lang="en-GB" sz="1600">
                <a:solidFill>
                  <a:schemeClr val="lt1"/>
                </a:solidFill>
                <a:latin typeface="IBM Plex Sans"/>
                <a:ea typeface="IBM Plex Sans"/>
                <a:cs typeface="IBM Plex Sans"/>
                <a:sym typeface="IBM Plex Sans"/>
              </a:rPr>
              <a:t>opened</a:t>
            </a:r>
            <a:r>
              <a:rPr lang="en-GB" sz="1600">
                <a:solidFill>
                  <a:schemeClr val="lt1"/>
                </a:solidFill>
                <a:latin typeface="IBM Plex Sans"/>
                <a:ea typeface="IBM Plex Sans"/>
                <a:cs typeface="IBM Plex Sans"/>
                <a:sym typeface="IBM Plex Sans"/>
              </a:rPr>
              <a:t> on the other machine and creates the lightweight connection that allows you to explore or edit the other machines file directory. This means you basically have control, if you connect with a high enough privilege level.</a:t>
            </a:r>
            <a:endParaRPr sz="1600">
              <a:solidFill>
                <a:schemeClr val="lt1"/>
              </a:solidFill>
              <a:latin typeface="IBM Plex Sans"/>
              <a:ea typeface="IBM Plex Sans"/>
              <a:cs typeface="IBM Plex Sans"/>
              <a:sym typeface="IBM Plex Sans"/>
            </a:endParaRPr>
          </a:p>
        </p:txBody>
      </p:sp>
      <p:pic>
        <p:nvPicPr>
          <p:cNvPr id="414" name="Google Shape;414;p54"/>
          <p:cNvPicPr preferRelativeResize="0"/>
          <p:nvPr/>
        </p:nvPicPr>
        <p:blipFill>
          <a:blip r:embed="rId6">
            <a:alphaModFix/>
          </a:blip>
          <a:stretch>
            <a:fillRect/>
          </a:stretch>
        </p:blipFill>
        <p:spPr>
          <a:xfrm>
            <a:off x="6308622" y="2786822"/>
            <a:ext cx="2123700" cy="1964250"/>
          </a:xfrm>
          <a:prstGeom prst="rect">
            <a:avLst/>
          </a:prstGeom>
          <a:noFill/>
          <a:ln>
            <a:noFill/>
          </a:ln>
        </p:spPr>
      </p:pic>
      <p:pic>
        <p:nvPicPr>
          <p:cNvPr id="415" name="Google Shape;415;p54"/>
          <p:cNvPicPr preferRelativeResize="0"/>
          <p:nvPr/>
        </p:nvPicPr>
        <p:blipFill>
          <a:blip r:embed="rId7">
            <a:alphaModFix/>
          </a:blip>
          <a:stretch>
            <a:fillRect/>
          </a:stretch>
        </p:blipFill>
        <p:spPr>
          <a:xfrm>
            <a:off x="791713" y="3493413"/>
            <a:ext cx="4562475" cy="257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5"/>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421" name="Google Shape;421;p55"/>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422" name="Google Shape;422;p55"/>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423" name="Google Shape;423;p55"/>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424" name="Google Shape;424;p55"/>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NetCat (Continued.)</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425" name="Google Shape;425;p55"/>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NetCat is also used later on for when we create reverse shells. Because netcat is just a listener it will search for anything sending a connection on the address and port specified. This means we can put a something to send the link on the machine so we can connect and give us access.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This is called Reverse-Shelling and it’s very cool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This will be expanded on more in web hacking too, but it’s one of the main benefits of good scoping and enumeration.</a:t>
            </a:r>
            <a:endParaRPr sz="1600">
              <a:solidFill>
                <a:schemeClr val="lt1"/>
              </a:solidFill>
              <a:latin typeface="IBM Plex Sans"/>
              <a:ea typeface="IBM Plex Sans"/>
              <a:cs typeface="IBM Plex Sans"/>
              <a:sym typeface="IBM Plex Sans"/>
            </a:endParaRPr>
          </a:p>
        </p:txBody>
      </p:sp>
      <p:pic>
        <p:nvPicPr>
          <p:cNvPr id="426" name="Google Shape;426;p55"/>
          <p:cNvPicPr preferRelativeResize="0"/>
          <p:nvPr/>
        </p:nvPicPr>
        <p:blipFill>
          <a:blip r:embed="rId6">
            <a:alphaModFix/>
          </a:blip>
          <a:stretch>
            <a:fillRect/>
          </a:stretch>
        </p:blipFill>
        <p:spPr>
          <a:xfrm>
            <a:off x="6207463" y="3100538"/>
            <a:ext cx="2619375" cy="1743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209" name="Google Shape;209;p38"/>
          <p:cNvSpPr txBox="1"/>
          <p:nvPr/>
        </p:nvSpPr>
        <p:spPr>
          <a:xfrm>
            <a:off x="742448" y="490538"/>
            <a:ext cx="1115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210" name="Google Shape;210;p38"/>
          <p:cNvSpPr txBox="1"/>
          <p:nvPr/>
        </p:nvSpPr>
        <p:spPr>
          <a:xfrm>
            <a:off x="1137525" y="790875"/>
            <a:ext cx="7101900" cy="3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Calibri"/>
                <a:ea typeface="Calibri"/>
                <a:cs typeface="Calibri"/>
                <a:sym typeface="Calibri"/>
              </a:rPr>
              <a:t>Announcements from our lovely Chairman Adam:</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Taster Session 2/4 (Memberships!) </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Stickers and hoodies soon!</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Gradcracker Webinar 13th October</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CTF Club (new day?) </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CTFs upcoming</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Halloween Social </a:t>
            </a:r>
            <a:endParaRPr sz="2400">
              <a:solidFill>
                <a:schemeClr val="lt1"/>
              </a:solidFill>
              <a:latin typeface="Calibri"/>
              <a:ea typeface="Calibri"/>
              <a:cs typeface="Calibri"/>
              <a:sym typeface="Calibri"/>
            </a:endParaRPr>
          </a:p>
        </p:txBody>
      </p:sp>
      <p:pic>
        <p:nvPicPr>
          <p:cNvPr id="211" name="Google Shape;211;p38"/>
          <p:cNvPicPr preferRelativeResize="0"/>
          <p:nvPr/>
        </p:nvPicPr>
        <p:blipFill>
          <a:blip r:embed="rId4">
            <a:alphaModFix/>
          </a:blip>
          <a:stretch>
            <a:fillRect/>
          </a:stretch>
        </p:blipFill>
        <p:spPr>
          <a:xfrm>
            <a:off x="7332950" y="1411175"/>
            <a:ext cx="1934450" cy="1987088"/>
          </a:xfrm>
          <a:prstGeom prst="rect">
            <a:avLst/>
          </a:prstGeom>
          <a:noFill/>
          <a:ln>
            <a:noFill/>
          </a:ln>
        </p:spPr>
      </p:pic>
      <p:sp>
        <p:nvSpPr>
          <p:cNvPr id="212" name="Google Shape;212;p38"/>
          <p:cNvSpPr txBox="1"/>
          <p:nvPr/>
        </p:nvSpPr>
        <p:spPr>
          <a:xfrm>
            <a:off x="8091400" y="4165975"/>
            <a:ext cx="1176000" cy="9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Calibri"/>
                <a:ea typeface="Calibri"/>
                <a:cs typeface="Calibri"/>
                <a:sym typeface="Calibri"/>
              </a:rPr>
              <a:t>Adam if you don’t come Pub later </a:t>
            </a:r>
            <a:endParaRPr sz="1600">
              <a:solidFill>
                <a:schemeClr val="lt1"/>
              </a:solidFill>
              <a:latin typeface="Calibri"/>
              <a:ea typeface="Calibri"/>
              <a:cs typeface="Calibri"/>
              <a:sym typeface="Calibri"/>
            </a:endParaRPr>
          </a:p>
        </p:txBody>
      </p:sp>
      <p:cxnSp>
        <p:nvCxnSpPr>
          <p:cNvPr id="213" name="Google Shape;213;p38"/>
          <p:cNvCxnSpPr>
            <a:stCxn id="212" idx="0"/>
            <a:endCxn id="211" idx="2"/>
          </p:cNvCxnSpPr>
          <p:nvPr/>
        </p:nvCxnSpPr>
        <p:spPr>
          <a:xfrm rot="10800000">
            <a:off x="8300200" y="3398275"/>
            <a:ext cx="379200" cy="767700"/>
          </a:xfrm>
          <a:prstGeom prst="straightConnector1">
            <a:avLst/>
          </a:prstGeom>
          <a:noFill/>
          <a:ln cap="flat" cmpd="sng" w="38100">
            <a:solidFill>
              <a:schemeClr val="lt1"/>
            </a:solidFill>
            <a:prstDash val="solid"/>
            <a:round/>
            <a:headEnd len="med" w="med" type="none"/>
            <a:tailEnd len="med" w="med" type="triangle"/>
          </a:ln>
        </p:spPr>
      </p:cxnSp>
      <p:pic>
        <p:nvPicPr>
          <p:cNvPr descr="a person dressed as a clown is standing next to a chair . (provided by Tenor)" id="214" name="Google Shape;214;p38"/>
          <p:cNvPicPr preferRelativeResize="0"/>
          <p:nvPr/>
        </p:nvPicPr>
        <p:blipFill>
          <a:blip r:embed="rId5">
            <a:alphaModFix/>
          </a:blip>
          <a:stretch>
            <a:fillRect/>
          </a:stretch>
        </p:blipFill>
        <p:spPr>
          <a:xfrm>
            <a:off x="4014050" y="3113170"/>
            <a:ext cx="1348850" cy="169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6"/>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432" name="Google Shape;432;p56"/>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433" name="Google Shape;433;p56"/>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434" name="Google Shape;434;p56"/>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435" name="Google Shape;435;p56"/>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GoBuster</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436" name="Google Shape;436;p56"/>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GoBuster is another brute-forcing tool that is mainly used for web based discovery. This mean in some aspects is can be faster than Ffuf but is less agile or adaptable to all situations. Its main use is for searching for any hidden </a:t>
            </a:r>
            <a:r>
              <a:rPr lang="en-GB" sz="1600">
                <a:solidFill>
                  <a:schemeClr val="lt1"/>
                </a:solidFill>
                <a:latin typeface="IBM Plex Sans"/>
                <a:ea typeface="IBM Plex Sans"/>
                <a:cs typeface="IBM Plex Sans"/>
                <a:sym typeface="IBM Plex Sans"/>
              </a:rPr>
              <a:t>web pages</a:t>
            </a:r>
            <a:r>
              <a:rPr lang="en-GB" sz="1600">
                <a:solidFill>
                  <a:schemeClr val="lt1"/>
                </a:solidFill>
                <a:latin typeface="IBM Plex Sans"/>
                <a:ea typeface="IBM Plex Sans"/>
                <a:cs typeface="IBM Plex Sans"/>
                <a:sym typeface="IBM Plex Sans"/>
              </a:rPr>
              <a:t>, URI’s or DNS </a:t>
            </a:r>
            <a:r>
              <a:rPr lang="en-GB" sz="1600">
                <a:solidFill>
                  <a:schemeClr val="lt1"/>
                </a:solidFill>
                <a:latin typeface="IBM Plex Sans"/>
                <a:ea typeface="IBM Plex Sans"/>
                <a:cs typeface="IBM Plex Sans"/>
                <a:sym typeface="IBM Plex Sans"/>
              </a:rPr>
              <a:t>subdomains</a:t>
            </a:r>
            <a:r>
              <a:rPr lang="en-GB" sz="1600">
                <a:solidFill>
                  <a:schemeClr val="lt1"/>
                </a:solidFill>
                <a:latin typeface="IBM Plex Sans"/>
                <a:ea typeface="IBM Plex Sans"/>
                <a:cs typeface="IBM Plex Sans"/>
                <a:sym typeface="IBM Plex Sans"/>
              </a:rPr>
              <a:t>. This will be touched on more though in Web hacking session, but i’d recommend having look and research before as its really </a:t>
            </a:r>
            <a:r>
              <a:rPr lang="en-GB" sz="1600">
                <a:solidFill>
                  <a:schemeClr val="lt1"/>
                </a:solidFill>
                <a:latin typeface="IBM Plex Sans"/>
                <a:ea typeface="IBM Plex Sans"/>
                <a:cs typeface="IBM Plex Sans"/>
                <a:sym typeface="IBM Plex Sans"/>
              </a:rPr>
              <a:t>versatile</a:t>
            </a:r>
            <a:r>
              <a:rPr lang="en-GB" sz="1600">
                <a:solidFill>
                  <a:schemeClr val="lt1"/>
                </a:solidFill>
                <a:latin typeface="IBM Plex Sans"/>
                <a:ea typeface="IBM Plex Sans"/>
                <a:cs typeface="IBM Plex Sans"/>
                <a:sym typeface="IBM Plex Sans"/>
              </a:rPr>
              <a:t> and does a lot. </a:t>
            </a:r>
            <a:endParaRPr sz="1600">
              <a:solidFill>
                <a:schemeClr val="lt1"/>
              </a:solidFill>
              <a:latin typeface="IBM Plex Sans"/>
              <a:ea typeface="IBM Plex Sans"/>
              <a:cs typeface="IBM Plex Sans"/>
              <a:sym typeface="IBM Plex Sans"/>
            </a:endParaRPr>
          </a:p>
        </p:txBody>
      </p:sp>
      <p:pic>
        <p:nvPicPr>
          <p:cNvPr id="437" name="Google Shape;437;p56"/>
          <p:cNvPicPr preferRelativeResize="0"/>
          <p:nvPr/>
        </p:nvPicPr>
        <p:blipFill>
          <a:blip r:embed="rId6">
            <a:alphaModFix/>
          </a:blip>
          <a:stretch>
            <a:fillRect/>
          </a:stretch>
        </p:blipFill>
        <p:spPr>
          <a:xfrm>
            <a:off x="4890038" y="3088963"/>
            <a:ext cx="3762375" cy="1209675"/>
          </a:xfrm>
          <a:prstGeom prst="rect">
            <a:avLst/>
          </a:prstGeom>
          <a:noFill/>
          <a:ln>
            <a:noFill/>
          </a:ln>
        </p:spPr>
      </p:pic>
      <p:pic>
        <p:nvPicPr>
          <p:cNvPr id="438" name="Google Shape;438;p56"/>
          <p:cNvPicPr preferRelativeResize="0"/>
          <p:nvPr/>
        </p:nvPicPr>
        <p:blipFill>
          <a:blip r:embed="rId7">
            <a:alphaModFix/>
          </a:blip>
          <a:stretch>
            <a:fillRect/>
          </a:stretch>
        </p:blipFill>
        <p:spPr>
          <a:xfrm>
            <a:off x="698588" y="3935825"/>
            <a:ext cx="3743325" cy="32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7"/>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444" name="Google Shape;444;p57"/>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445" name="Google Shape;445;p57"/>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446" name="Google Shape;446;p57"/>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447" name="Google Shape;447;p57"/>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Dirb</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448" name="Google Shape;448;p57"/>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Dirb is a web scanner that looks for unfound or hidden web objects by using a wordlist on the website to see if anything causes a response, which signifies that there is a page that exists. It can help you find webpages that weren’t known to be public, therefore may have lower security or give access to other parts of the web server.</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There is another version of Dirb, Dirbuster, which has a GUI and isn’t command line but does a lot of the same things.</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Dirb is similar as well to Ffuf however it is slightly easier and more user friendly, while being slower sometimes due to age.</a:t>
            </a:r>
            <a:endParaRPr sz="1600">
              <a:solidFill>
                <a:schemeClr val="lt1"/>
              </a:solidFill>
              <a:latin typeface="IBM Plex Sans"/>
              <a:ea typeface="IBM Plex Sans"/>
              <a:cs typeface="IBM Plex Sans"/>
              <a:sym typeface="IBM Plex Sans"/>
            </a:endParaRPr>
          </a:p>
        </p:txBody>
      </p:sp>
      <p:pic>
        <p:nvPicPr>
          <p:cNvPr id="449" name="Google Shape;449;p57"/>
          <p:cNvPicPr preferRelativeResize="0"/>
          <p:nvPr/>
        </p:nvPicPr>
        <p:blipFill>
          <a:blip r:embed="rId6">
            <a:alphaModFix/>
          </a:blip>
          <a:stretch>
            <a:fillRect/>
          </a:stretch>
        </p:blipFill>
        <p:spPr>
          <a:xfrm>
            <a:off x="7117038" y="3410850"/>
            <a:ext cx="1666875" cy="1409700"/>
          </a:xfrm>
          <a:prstGeom prst="rect">
            <a:avLst/>
          </a:prstGeom>
          <a:noFill/>
          <a:ln>
            <a:noFill/>
          </a:ln>
        </p:spPr>
      </p:pic>
      <p:pic>
        <p:nvPicPr>
          <p:cNvPr id="450" name="Google Shape;450;p57"/>
          <p:cNvPicPr preferRelativeResize="0"/>
          <p:nvPr/>
        </p:nvPicPr>
        <p:blipFill>
          <a:blip r:embed="rId7">
            <a:alphaModFix/>
          </a:blip>
          <a:stretch>
            <a:fillRect/>
          </a:stretch>
        </p:blipFill>
        <p:spPr>
          <a:xfrm>
            <a:off x="378513" y="4183950"/>
            <a:ext cx="6505575" cy="34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8"/>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456" name="Google Shape;456;p58"/>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457" name="Google Shape;457;p58"/>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458" name="Google Shape;458;p58"/>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459" name="Google Shape;459;p58"/>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WordLists</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460" name="Google Shape;460;p58"/>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When using any fuzzing tools one of the things needed is a wordlist. These lists will contains the information that the tool is using to test </a:t>
            </a:r>
            <a:r>
              <a:rPr lang="en-GB" sz="1600">
                <a:solidFill>
                  <a:schemeClr val="lt1"/>
                </a:solidFill>
                <a:latin typeface="IBM Plex Sans"/>
                <a:ea typeface="IBM Plex Sans"/>
                <a:cs typeface="IBM Plex Sans"/>
                <a:sym typeface="IBM Plex Sans"/>
              </a:rPr>
              <a:t>against</a:t>
            </a:r>
            <a:r>
              <a:rPr lang="en-GB" sz="1600">
                <a:solidFill>
                  <a:schemeClr val="lt1"/>
                </a:solidFill>
                <a:latin typeface="IBM Plex Sans"/>
                <a:ea typeface="IBM Plex Sans"/>
                <a:cs typeface="IBM Plex Sans"/>
                <a:sym typeface="IBM Plex Sans"/>
              </a:rPr>
              <a:t> the the </a:t>
            </a:r>
            <a:r>
              <a:rPr lang="en-GB" sz="1600">
                <a:solidFill>
                  <a:schemeClr val="lt1"/>
                </a:solidFill>
                <a:latin typeface="IBM Plex Sans"/>
                <a:ea typeface="IBM Plex Sans"/>
                <a:cs typeface="IBM Plex Sans"/>
                <a:sym typeface="IBM Plex Sans"/>
              </a:rPr>
              <a:t>target</a:t>
            </a:r>
            <a:r>
              <a:rPr lang="en-GB" sz="1600">
                <a:solidFill>
                  <a:schemeClr val="lt1"/>
                </a:solidFill>
                <a:latin typeface="IBM Plex Sans"/>
                <a:ea typeface="IBM Plex Sans"/>
                <a:cs typeface="IBM Plex Sans"/>
                <a:sym typeface="IBM Plex Sans"/>
              </a:rPr>
              <a:t> to see if it gets a response.</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Kali comes with many wordlists pre-installed, which are all located in /usr/share/wordlists/ and have a few options.</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The 2 main one will be “rockyou.txt”, which is a password wordlist for brute forcing passwords, and and of the lists in /Dirbuster, which are used for finding hidden pages on a website, but both can be used anywhere.</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Though /usr/share/wordlists/seclists/Discovery/Web-Content/common.txt</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Is also very good for finding webpages.</a:t>
            </a:r>
            <a:endParaRPr sz="1600">
              <a:solidFill>
                <a:schemeClr val="lt1"/>
              </a:solidFill>
              <a:latin typeface="IBM Plex Sans"/>
              <a:ea typeface="IBM Plex Sans"/>
              <a:cs typeface="IBM Plex Sans"/>
              <a:sym typeface="IBM Plex Sans"/>
            </a:endParaRPr>
          </a:p>
        </p:txBody>
      </p:sp>
      <p:pic>
        <p:nvPicPr>
          <p:cNvPr id="461" name="Google Shape;461;p58"/>
          <p:cNvPicPr preferRelativeResize="0"/>
          <p:nvPr/>
        </p:nvPicPr>
        <p:blipFill>
          <a:blip r:embed="rId6">
            <a:alphaModFix/>
          </a:blip>
          <a:stretch>
            <a:fillRect/>
          </a:stretch>
        </p:blipFill>
        <p:spPr>
          <a:xfrm>
            <a:off x="7501421" y="4047175"/>
            <a:ext cx="1642575" cy="919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9"/>
          <p:cNvSpPr/>
          <p:nvPr/>
        </p:nvSpPr>
        <p:spPr>
          <a:xfrm>
            <a:off x="0" y="0"/>
            <a:ext cx="1024128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467" name="Google Shape;467;p59"/>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468" name="Google Shape;468;p59"/>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469" name="Google Shape;469;p59"/>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470" name="Google Shape;470;p59"/>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DNSDumpster</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471" name="Google Shape;471;p59"/>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DNSDumpster is a helpful website that is a free domain searching tool. Basically it can </a:t>
            </a:r>
            <a:r>
              <a:rPr lang="en-GB" sz="1600">
                <a:solidFill>
                  <a:schemeClr val="lt1"/>
                </a:solidFill>
                <a:latin typeface="IBM Plex Sans"/>
                <a:ea typeface="IBM Plex Sans"/>
                <a:cs typeface="IBM Plex Sans"/>
                <a:sym typeface="IBM Plex Sans"/>
              </a:rPr>
              <a:t>discover</a:t>
            </a:r>
            <a:r>
              <a:rPr lang="en-GB" sz="1600">
                <a:solidFill>
                  <a:schemeClr val="lt1"/>
                </a:solidFill>
                <a:latin typeface="IBM Plex Sans"/>
                <a:ea typeface="IBM Plex Sans"/>
                <a:cs typeface="IBM Plex Sans"/>
                <a:sym typeface="IBM Plex Sans"/>
              </a:rPr>
              <a:t> hosts that are related to a given domain or website.</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It can show helpful things like who hosts the site, whether it’s cloudflare or another paid service or if its in-house, as well as a rough gauge of where its hosted. It’ll also give the IP address and if any other sights or subdomains are linked to it.</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This can be helpful to find anything hidden, or if you’re nosey like me and wanna know everything :D</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For Example:</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p:txBody>
      </p:sp>
      <p:pic>
        <p:nvPicPr>
          <p:cNvPr id="472" name="Google Shape;472;p59"/>
          <p:cNvPicPr preferRelativeResize="0"/>
          <p:nvPr/>
        </p:nvPicPr>
        <p:blipFill>
          <a:blip r:embed="rId6">
            <a:alphaModFix/>
          </a:blip>
          <a:stretch>
            <a:fillRect/>
          </a:stretch>
        </p:blipFill>
        <p:spPr>
          <a:xfrm>
            <a:off x="107700" y="3568605"/>
            <a:ext cx="9144000" cy="132753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0"/>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478" name="Google Shape;478;p60"/>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479" name="Google Shape;479;p60"/>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480" name="Google Shape;480;p60"/>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481" name="Google Shape;481;p60"/>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NsLookup</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482" name="Google Shape;482;p60"/>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Nslookup is another DNS searching tool that shows you addresses for the given domain name that you search. It mainly just relays the name and the server address however can be a good tool to test if you have successful connected to something, as when in a local network it may be able to find something it </a:t>
            </a:r>
            <a:r>
              <a:rPr lang="en-GB" sz="1600">
                <a:solidFill>
                  <a:schemeClr val="lt1"/>
                </a:solidFill>
                <a:latin typeface="IBM Plex Sans"/>
                <a:ea typeface="IBM Plex Sans"/>
                <a:cs typeface="IBM Plex Sans"/>
                <a:sym typeface="IBM Plex Sans"/>
              </a:rPr>
              <a:t>usually</a:t>
            </a:r>
            <a:r>
              <a:rPr lang="en-GB" sz="1600">
                <a:solidFill>
                  <a:schemeClr val="lt1"/>
                </a:solidFill>
                <a:latin typeface="IBM Plex Sans"/>
                <a:ea typeface="IBM Plex Sans"/>
                <a:cs typeface="IBM Plex Sans"/>
                <a:sym typeface="IBM Plex Sans"/>
              </a:rPr>
              <a:t> can’t. This tool is good and fun but can be situational.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p:txBody>
      </p:sp>
      <p:pic>
        <p:nvPicPr>
          <p:cNvPr id="483" name="Google Shape;483;p60"/>
          <p:cNvPicPr preferRelativeResize="0"/>
          <p:nvPr/>
        </p:nvPicPr>
        <p:blipFill>
          <a:blip r:embed="rId6">
            <a:alphaModFix/>
          </a:blip>
          <a:stretch>
            <a:fillRect/>
          </a:stretch>
        </p:blipFill>
        <p:spPr>
          <a:xfrm>
            <a:off x="3214675" y="2571738"/>
            <a:ext cx="2714625" cy="2314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1"/>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489" name="Google Shape;489;p61"/>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490" name="Google Shape;490;p61"/>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491" name="Google Shape;491;p61"/>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492" name="Google Shape;492;p61"/>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SMBClient</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493" name="Google Shape;493;p61"/>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SMBClient is a Windows tool, kinda, it allows you to connect to windows SMB shares or file locations and have a look around and see what you can find. This could be anything from some basic files to files with passwords (unlikely but who knows). To connect you’ll need the server </a:t>
            </a:r>
            <a:r>
              <a:rPr lang="en-GB" sz="1600">
                <a:solidFill>
                  <a:schemeClr val="lt1"/>
                </a:solidFill>
                <a:latin typeface="IBM Plex Sans"/>
                <a:ea typeface="IBM Plex Sans"/>
                <a:cs typeface="IBM Plex Sans"/>
                <a:sym typeface="IBM Plex Sans"/>
              </a:rPr>
              <a:t>address</a:t>
            </a:r>
            <a:r>
              <a:rPr lang="en-GB" sz="1600">
                <a:solidFill>
                  <a:schemeClr val="lt1"/>
                </a:solidFill>
                <a:latin typeface="IBM Plex Sans"/>
                <a:ea typeface="IBM Plex Sans"/>
                <a:cs typeface="IBM Plex Sans"/>
                <a:sym typeface="IBM Plex Sans"/>
              </a:rPr>
              <a:t> as well as valid creds to login.</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This is another situational tool but is very helpful for when you want to connect and play around with windows attacks, as it allows a lot more than scoping (but this is enumeration so we won’t talk about that), which use’s SMBmap.</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Fun fact: incase you didn’t know SMB stands for Server Message Block, which is the </a:t>
            </a:r>
            <a:r>
              <a:rPr lang="en-GB" sz="1600">
                <a:solidFill>
                  <a:schemeClr val="lt1"/>
                </a:solidFill>
                <a:latin typeface="IBM Plex Sans"/>
                <a:ea typeface="IBM Plex Sans"/>
                <a:cs typeface="IBM Plex Sans"/>
                <a:sym typeface="IBM Plex Sans"/>
              </a:rPr>
              <a:t>protocol</a:t>
            </a:r>
            <a:r>
              <a:rPr lang="en-GB" sz="1600">
                <a:solidFill>
                  <a:schemeClr val="lt1"/>
                </a:solidFill>
                <a:latin typeface="IBM Plex Sans"/>
                <a:ea typeface="IBM Plex Sans"/>
                <a:cs typeface="IBM Plex Sans"/>
                <a:sym typeface="IBM Plex Sans"/>
              </a:rPr>
              <a:t> windows uses for serve communication. The more you know. </a:t>
            </a:r>
            <a:endParaRPr sz="1600">
              <a:solidFill>
                <a:schemeClr val="lt1"/>
              </a:solidFill>
              <a:latin typeface="IBM Plex Sans"/>
              <a:ea typeface="IBM Plex Sans"/>
              <a:cs typeface="IBM Plex Sans"/>
              <a:sym typeface="IBM Plex Sans"/>
            </a:endParaRPr>
          </a:p>
        </p:txBody>
      </p:sp>
      <p:pic>
        <p:nvPicPr>
          <p:cNvPr id="494" name="Google Shape;494;p61"/>
          <p:cNvPicPr preferRelativeResize="0"/>
          <p:nvPr/>
        </p:nvPicPr>
        <p:blipFill>
          <a:blip r:embed="rId6">
            <a:alphaModFix/>
          </a:blip>
          <a:stretch>
            <a:fillRect/>
          </a:stretch>
        </p:blipFill>
        <p:spPr>
          <a:xfrm>
            <a:off x="6973050" y="3570100"/>
            <a:ext cx="1327200" cy="132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2"/>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500" name="Google Shape;500;p62"/>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501" name="Google Shape;501;p62"/>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502" name="Google Shape;502;p62"/>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503" name="Google Shape;503;p62"/>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General Scoping</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504" name="Google Shape;504;p62"/>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For the general scoping its more trial and error. As you do more enumeration and more Boxes on Tryhackme you’ll start to remember some of the common webpages.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One of the main ones that every website has it a “robots.txt”, which when not </a:t>
            </a:r>
            <a:r>
              <a:rPr lang="en-GB" sz="1600">
                <a:solidFill>
                  <a:schemeClr val="lt1"/>
                </a:solidFill>
                <a:latin typeface="IBM Plex Sans"/>
                <a:ea typeface="IBM Plex Sans"/>
                <a:cs typeface="IBM Plex Sans"/>
                <a:sym typeface="IBM Plex Sans"/>
              </a:rPr>
              <a:t>correctly</a:t>
            </a:r>
            <a:r>
              <a:rPr lang="en-GB" sz="1600">
                <a:solidFill>
                  <a:schemeClr val="lt1"/>
                </a:solidFill>
                <a:latin typeface="IBM Plex Sans"/>
                <a:ea typeface="IBM Plex Sans"/>
                <a:cs typeface="IBM Plex Sans"/>
                <a:sym typeface="IBM Plex Sans"/>
              </a:rPr>
              <a:t> configured can leave more info </a:t>
            </a:r>
            <a:r>
              <a:rPr lang="en-GB" sz="1600">
                <a:solidFill>
                  <a:schemeClr val="lt1"/>
                </a:solidFill>
                <a:latin typeface="IBM Plex Sans"/>
                <a:ea typeface="IBM Plex Sans"/>
                <a:cs typeface="IBM Plex Sans"/>
                <a:sym typeface="IBM Plex Sans"/>
              </a:rPr>
              <a:t>available</a:t>
            </a:r>
            <a:r>
              <a:rPr lang="en-GB" sz="1600">
                <a:solidFill>
                  <a:schemeClr val="lt1"/>
                </a:solidFill>
                <a:latin typeface="IBM Plex Sans"/>
                <a:ea typeface="IBM Plex Sans"/>
                <a:cs typeface="IBM Plex Sans"/>
                <a:sym typeface="IBM Plex Sans"/>
              </a:rPr>
              <a:t> to help you plan a route in.</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As a rule of thumb tho, just have a look around the webpage, if there is one, as you may find pages or things that look off and be able to go from there, maybe with something like SQLinjection or something.</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(maybe look at the </a:t>
            </a:r>
            <a:r>
              <a:rPr lang="en-GB" sz="1600" u="sng">
                <a:solidFill>
                  <a:schemeClr val="hlink"/>
                </a:solidFill>
                <a:latin typeface="IBM Plex Sans"/>
                <a:ea typeface="IBM Plex Sans"/>
                <a:cs typeface="IBM Plex Sans"/>
                <a:sym typeface="IBM Plex Sans"/>
                <a:hlinkClick r:id="rId6"/>
              </a:rPr>
              <a:t>DMUHackers.com/robots.txt</a:t>
            </a:r>
            <a:r>
              <a:rPr lang="en-GB" sz="1600">
                <a:solidFill>
                  <a:schemeClr val="lt1"/>
                </a:solidFill>
                <a:latin typeface="IBM Plex Sans"/>
                <a:ea typeface="IBM Plex Sans"/>
                <a:cs typeface="IBM Plex Sans"/>
                <a:sym typeface="IBM Plex Sans"/>
              </a:rPr>
              <a:t>, it’s very cool) :) </a:t>
            </a:r>
            <a:endParaRPr sz="1600">
              <a:solidFill>
                <a:schemeClr val="lt1"/>
              </a:solidFill>
              <a:latin typeface="IBM Plex Sans"/>
              <a:ea typeface="IBM Plex Sans"/>
              <a:cs typeface="IBM Plex Sans"/>
              <a:sym typeface="IBM Plex Sans"/>
            </a:endParaRPr>
          </a:p>
        </p:txBody>
      </p:sp>
      <p:pic>
        <p:nvPicPr>
          <p:cNvPr descr="a cat is sitting in front of a painting of a castle (provided by Tenor)" id="505" name="Google Shape;505;p62"/>
          <p:cNvPicPr preferRelativeResize="0"/>
          <p:nvPr/>
        </p:nvPicPr>
        <p:blipFill>
          <a:blip r:embed="rId7">
            <a:alphaModFix/>
          </a:blip>
          <a:stretch>
            <a:fillRect/>
          </a:stretch>
        </p:blipFill>
        <p:spPr>
          <a:xfrm>
            <a:off x="7489175" y="3442275"/>
            <a:ext cx="1486575" cy="1486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3"/>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511" name="Google Shape;511;p63"/>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512" name="Google Shape;512;p63"/>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513" name="Google Shape;513;p63"/>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514" name="Google Shape;514;p63"/>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Summary</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515" name="Google Shape;515;p63"/>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There’s a lot of tools that can be used for enumeration, each have a different role, even if ever so slightly different.</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The important ones to get familiar with are Nmap (Critical), Ffuf, Dirb and NetCat, as these will be the most common ones needed and can be applied to most boxes or tasks.</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Have a look into them too, there’s tons of more options on-top of what i’ve mentioned, so go have a look and a play with them as it’ll help you get more familiar with them and the better you are the faster you can go and more you can do. </a:t>
            </a:r>
            <a:endParaRPr sz="1600">
              <a:solidFill>
                <a:schemeClr val="lt1"/>
              </a:solidFill>
              <a:latin typeface="IBM Plex Sans"/>
              <a:ea typeface="IBM Plex Sans"/>
              <a:cs typeface="IBM Plex Sans"/>
              <a:sym typeface="IBM Plex Sans"/>
            </a:endParaRPr>
          </a:p>
        </p:txBody>
      </p:sp>
      <p:pic>
        <p:nvPicPr>
          <p:cNvPr id="516" name="Google Shape;516;p63"/>
          <p:cNvPicPr preferRelativeResize="0"/>
          <p:nvPr/>
        </p:nvPicPr>
        <p:blipFill>
          <a:blip r:embed="rId6">
            <a:alphaModFix/>
          </a:blip>
          <a:stretch>
            <a:fillRect/>
          </a:stretch>
        </p:blipFill>
        <p:spPr>
          <a:xfrm>
            <a:off x="6778998" y="3525450"/>
            <a:ext cx="2105400" cy="1577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4"/>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522" name="Google Shape;522;p64"/>
          <p:cNvSpPr/>
          <p:nvPr/>
        </p:nvSpPr>
        <p:spPr>
          <a:xfrm>
            <a:off x="4100266" y="3827288"/>
            <a:ext cx="943468" cy="1099720"/>
          </a:xfrm>
          <a:custGeom>
            <a:rect b="b" l="l" r="r" t="t"/>
            <a:pathLst>
              <a:path extrusionOk="0" h="2199439" w="1886935">
                <a:moveTo>
                  <a:pt x="0" y="0"/>
                </a:moveTo>
                <a:lnTo>
                  <a:pt x="1886936" y="0"/>
                </a:lnTo>
                <a:lnTo>
                  <a:pt x="1886936" y="2199438"/>
                </a:lnTo>
                <a:lnTo>
                  <a:pt x="0" y="2199438"/>
                </a:lnTo>
                <a:lnTo>
                  <a:pt x="0" y="0"/>
                </a:lnTo>
                <a:close/>
              </a:path>
            </a:pathLst>
          </a:custGeom>
          <a:blipFill rotWithShape="1">
            <a:blip r:embed="rId4">
              <a:alphaModFix/>
            </a:blip>
            <a:stretch>
              <a:fillRect b="0" l="0" r="0" t="0"/>
            </a:stretch>
          </a:blipFill>
          <a:ln>
            <a:noFill/>
          </a:ln>
        </p:spPr>
      </p:sp>
      <p:sp>
        <p:nvSpPr>
          <p:cNvPr id="523" name="Google Shape;523;p64"/>
          <p:cNvSpPr/>
          <p:nvPr/>
        </p:nvSpPr>
        <p:spPr>
          <a:xfrm>
            <a:off x="1441101" y="1052998"/>
            <a:ext cx="6261798" cy="2584415"/>
          </a:xfrm>
          <a:custGeom>
            <a:rect b="b" l="l" r="r" t="t"/>
            <a:pathLst>
              <a:path extrusionOk="0" h="5168830" w="12523597">
                <a:moveTo>
                  <a:pt x="0" y="0"/>
                </a:moveTo>
                <a:lnTo>
                  <a:pt x="12523596" y="0"/>
                </a:lnTo>
                <a:lnTo>
                  <a:pt x="12523596" y="5168830"/>
                </a:lnTo>
                <a:lnTo>
                  <a:pt x="0" y="5168830"/>
                </a:lnTo>
                <a:lnTo>
                  <a:pt x="0" y="0"/>
                </a:lnTo>
                <a:close/>
              </a:path>
            </a:pathLst>
          </a:custGeom>
          <a:blipFill rotWithShape="1">
            <a:blip r:embed="rId5">
              <a:alphaModFix/>
            </a:blip>
            <a:stretch>
              <a:fillRect b="0" l="0" r="0" t="0"/>
            </a:stretch>
          </a:blipFill>
          <a:ln>
            <a:noFill/>
          </a:ln>
        </p:spPr>
      </p:sp>
      <p:sp>
        <p:nvSpPr>
          <p:cNvPr id="524" name="Google Shape;524;p64"/>
          <p:cNvSpPr txBox="1"/>
          <p:nvPr/>
        </p:nvSpPr>
        <p:spPr>
          <a:xfrm>
            <a:off x="3256501" y="155125"/>
            <a:ext cx="2631000" cy="708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GB" sz="4600" u="none" cap="none" strike="noStrike">
                <a:solidFill>
                  <a:srgbClr val="FFFFFF"/>
                </a:solidFill>
                <a:latin typeface="IBM Plex Sans"/>
                <a:ea typeface="IBM Plex Sans"/>
                <a:cs typeface="IBM Plex Sans"/>
                <a:sym typeface="IBM Plex Sans"/>
              </a:rPr>
              <a:t>Practical</a:t>
            </a:r>
            <a:endParaRPr sz="700"/>
          </a:p>
        </p:txBody>
      </p:sp>
      <p:sp>
        <p:nvSpPr>
          <p:cNvPr id="525" name="Google Shape;525;p64"/>
          <p:cNvSpPr txBox="1"/>
          <p:nvPr/>
        </p:nvSpPr>
        <p:spPr>
          <a:xfrm>
            <a:off x="1707325" y="1834775"/>
            <a:ext cx="5798700" cy="99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700" u="sng">
                <a:solidFill>
                  <a:srgbClr val="FF0000"/>
                </a:solidFill>
                <a:hlinkClick r:id="rId6">
                  <a:extLst>
                    <a:ext uri="{A12FA001-AC4F-418D-AE19-62706E023703}">
                      <ahyp:hlinkClr val="tx"/>
                    </a:ext>
                  </a:extLst>
                </a:hlinkClick>
              </a:rPr>
              <a:t>https://tryhackme.com/room/bruteit</a:t>
            </a:r>
            <a:endParaRPr sz="3100">
              <a:solidFill>
                <a:srgbClr val="FF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5"/>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531" name="Google Shape;531;p65"/>
          <p:cNvSpPr txBox="1"/>
          <p:nvPr/>
        </p:nvSpPr>
        <p:spPr>
          <a:xfrm>
            <a:off x="742448" y="490538"/>
            <a:ext cx="1115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532" name="Google Shape;532;p65"/>
          <p:cNvSpPr txBox="1"/>
          <p:nvPr/>
        </p:nvSpPr>
        <p:spPr>
          <a:xfrm>
            <a:off x="1137525" y="790875"/>
            <a:ext cx="7101900" cy="37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800">
              <a:solidFill>
                <a:schemeClr val="lt1"/>
              </a:solidFill>
              <a:latin typeface="Calibri"/>
              <a:ea typeface="Calibri"/>
              <a:cs typeface="Calibri"/>
              <a:sym typeface="Calibri"/>
            </a:endParaRPr>
          </a:p>
          <a:p>
            <a:pPr indent="0" lvl="0" marL="0" rtl="0" algn="ctr">
              <a:spcBef>
                <a:spcPts val="0"/>
              </a:spcBef>
              <a:spcAft>
                <a:spcPts val="0"/>
              </a:spcAft>
              <a:buNone/>
            </a:pPr>
            <a:r>
              <a:t/>
            </a:r>
            <a:endParaRPr sz="2800">
              <a:solidFill>
                <a:schemeClr val="lt1"/>
              </a:solidFill>
              <a:latin typeface="Calibri"/>
              <a:ea typeface="Calibri"/>
              <a:cs typeface="Calibri"/>
              <a:sym typeface="Calibri"/>
            </a:endParaRPr>
          </a:p>
          <a:p>
            <a:pPr indent="0" lvl="0" marL="0" rtl="0" algn="ctr">
              <a:spcBef>
                <a:spcPts val="0"/>
              </a:spcBef>
              <a:spcAft>
                <a:spcPts val="0"/>
              </a:spcAft>
              <a:buNone/>
            </a:pPr>
            <a:r>
              <a:rPr lang="en-GB" sz="2800">
                <a:solidFill>
                  <a:schemeClr val="lt1"/>
                </a:solidFill>
                <a:latin typeface="Calibri"/>
                <a:ea typeface="Calibri"/>
                <a:cs typeface="Calibri"/>
                <a:sym typeface="Calibri"/>
              </a:rPr>
              <a:t>Cheers Guys</a:t>
            </a:r>
            <a:endParaRPr sz="2800">
              <a:solidFill>
                <a:schemeClr val="lt1"/>
              </a:solidFill>
              <a:latin typeface="Calibri"/>
              <a:ea typeface="Calibri"/>
              <a:cs typeface="Calibri"/>
              <a:sym typeface="Calibri"/>
            </a:endParaRPr>
          </a:p>
          <a:p>
            <a:pPr indent="0" lvl="0" marL="0" rtl="0" algn="ctr">
              <a:spcBef>
                <a:spcPts val="0"/>
              </a:spcBef>
              <a:spcAft>
                <a:spcPts val="0"/>
              </a:spcAft>
              <a:buNone/>
            </a:pPr>
            <a:r>
              <a:rPr lang="en-GB" sz="2800">
                <a:solidFill>
                  <a:schemeClr val="lt1"/>
                </a:solidFill>
                <a:latin typeface="Calibri"/>
                <a:ea typeface="Calibri"/>
                <a:cs typeface="Calibri"/>
                <a:sym typeface="Calibri"/>
              </a:rPr>
              <a:t>That’s all from me :)</a:t>
            </a:r>
            <a:endParaRPr sz="2800">
              <a:solidFill>
                <a:schemeClr val="lt1"/>
              </a:solidFill>
              <a:latin typeface="Calibri"/>
              <a:ea typeface="Calibri"/>
              <a:cs typeface="Calibri"/>
              <a:sym typeface="Calibri"/>
            </a:endParaRPr>
          </a:p>
        </p:txBody>
      </p:sp>
      <p:pic>
        <p:nvPicPr>
          <p:cNvPr id="533" name="Google Shape;533;p65"/>
          <p:cNvPicPr preferRelativeResize="0"/>
          <p:nvPr/>
        </p:nvPicPr>
        <p:blipFill>
          <a:blip r:embed="rId4">
            <a:alphaModFix/>
          </a:blip>
          <a:stretch>
            <a:fillRect/>
          </a:stretch>
        </p:blipFill>
        <p:spPr>
          <a:xfrm>
            <a:off x="3109900" y="2964075"/>
            <a:ext cx="2924175" cy="156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220" name="Google Shape;220;p39"/>
          <p:cNvSpPr txBox="1"/>
          <p:nvPr/>
        </p:nvSpPr>
        <p:spPr>
          <a:xfrm>
            <a:off x="742448" y="490538"/>
            <a:ext cx="1115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221" name="Google Shape;221;p39"/>
          <p:cNvSpPr txBox="1"/>
          <p:nvPr/>
        </p:nvSpPr>
        <p:spPr>
          <a:xfrm>
            <a:off x="1098200" y="790875"/>
            <a:ext cx="7101900" cy="37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u="sng">
                <a:solidFill>
                  <a:schemeClr val="lt1"/>
                </a:solidFill>
                <a:latin typeface="Calibri"/>
                <a:ea typeface="Calibri"/>
                <a:cs typeface="Calibri"/>
                <a:sym typeface="Calibri"/>
              </a:rPr>
              <a:t>Social Route</a:t>
            </a:r>
            <a:endParaRPr sz="2400" u="sng">
              <a:solidFill>
                <a:schemeClr val="lt1"/>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latin typeface="Calibri"/>
              <a:ea typeface="Calibri"/>
              <a:cs typeface="Calibri"/>
              <a:sym typeface="Calibri"/>
            </a:endParaRPr>
          </a:p>
        </p:txBody>
      </p:sp>
      <p:pic>
        <p:nvPicPr>
          <p:cNvPr id="222" name="Google Shape;222;p39"/>
          <p:cNvPicPr preferRelativeResize="0"/>
          <p:nvPr/>
        </p:nvPicPr>
        <p:blipFill>
          <a:blip r:embed="rId4">
            <a:alphaModFix/>
          </a:blip>
          <a:stretch>
            <a:fillRect/>
          </a:stretch>
        </p:blipFill>
        <p:spPr>
          <a:xfrm>
            <a:off x="702150" y="1619250"/>
            <a:ext cx="1905000" cy="1905000"/>
          </a:xfrm>
          <a:prstGeom prst="rect">
            <a:avLst/>
          </a:prstGeom>
          <a:noFill/>
          <a:ln>
            <a:noFill/>
          </a:ln>
        </p:spPr>
      </p:pic>
      <p:pic>
        <p:nvPicPr>
          <p:cNvPr id="223" name="Google Shape;223;p39"/>
          <p:cNvPicPr preferRelativeResize="0"/>
          <p:nvPr/>
        </p:nvPicPr>
        <p:blipFill>
          <a:blip r:embed="rId5">
            <a:alphaModFix/>
          </a:blip>
          <a:stretch>
            <a:fillRect/>
          </a:stretch>
        </p:blipFill>
        <p:spPr>
          <a:xfrm>
            <a:off x="3590013" y="1619250"/>
            <a:ext cx="1905000" cy="1905000"/>
          </a:xfrm>
          <a:prstGeom prst="rect">
            <a:avLst/>
          </a:prstGeom>
          <a:noFill/>
          <a:ln>
            <a:noFill/>
          </a:ln>
        </p:spPr>
      </p:pic>
      <p:pic>
        <p:nvPicPr>
          <p:cNvPr id="224" name="Google Shape;224;p39"/>
          <p:cNvPicPr preferRelativeResize="0"/>
          <p:nvPr/>
        </p:nvPicPr>
        <p:blipFill>
          <a:blip r:embed="rId6">
            <a:alphaModFix/>
          </a:blip>
          <a:stretch>
            <a:fillRect/>
          </a:stretch>
        </p:blipFill>
        <p:spPr>
          <a:xfrm>
            <a:off x="6477872" y="1619247"/>
            <a:ext cx="2133315" cy="1905000"/>
          </a:xfrm>
          <a:prstGeom prst="rect">
            <a:avLst/>
          </a:prstGeom>
          <a:noFill/>
          <a:ln>
            <a:noFill/>
          </a:ln>
        </p:spPr>
      </p:pic>
      <p:cxnSp>
        <p:nvCxnSpPr>
          <p:cNvPr id="225" name="Google Shape;225;p39"/>
          <p:cNvCxnSpPr>
            <a:endCxn id="223" idx="1"/>
          </p:cNvCxnSpPr>
          <p:nvPr/>
        </p:nvCxnSpPr>
        <p:spPr>
          <a:xfrm>
            <a:off x="2607213" y="2571750"/>
            <a:ext cx="982800" cy="0"/>
          </a:xfrm>
          <a:prstGeom prst="straightConnector1">
            <a:avLst/>
          </a:prstGeom>
          <a:noFill/>
          <a:ln cap="flat" cmpd="sng" w="114300">
            <a:solidFill>
              <a:schemeClr val="accent2"/>
            </a:solidFill>
            <a:prstDash val="solid"/>
            <a:round/>
            <a:headEnd len="med" w="med" type="none"/>
            <a:tailEnd len="med" w="med" type="triangle"/>
          </a:ln>
        </p:spPr>
      </p:cxnSp>
      <p:cxnSp>
        <p:nvCxnSpPr>
          <p:cNvPr id="226" name="Google Shape;226;p39"/>
          <p:cNvCxnSpPr>
            <a:stCxn id="223" idx="3"/>
            <a:endCxn id="224" idx="1"/>
          </p:cNvCxnSpPr>
          <p:nvPr/>
        </p:nvCxnSpPr>
        <p:spPr>
          <a:xfrm>
            <a:off x="5495013" y="2571750"/>
            <a:ext cx="982800" cy="0"/>
          </a:xfrm>
          <a:prstGeom prst="straightConnector1">
            <a:avLst/>
          </a:prstGeom>
          <a:noFill/>
          <a:ln cap="flat" cmpd="sng" w="114300">
            <a:solidFill>
              <a:schemeClr val="accent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232" name="Google Shape;232;p40"/>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233" name="Google Shape;233;p40"/>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234" name="Google Shape;234;p40"/>
          <p:cNvSpPr/>
          <p:nvPr/>
        </p:nvSpPr>
        <p:spPr>
          <a:xfrm>
            <a:off x="5477416" y="1838245"/>
            <a:ext cx="1956401" cy="2057400"/>
          </a:xfrm>
          <a:custGeom>
            <a:rect b="b" l="l" r="r" t="t"/>
            <a:pathLst>
              <a:path extrusionOk="0" h="4114800" w="3912801">
                <a:moveTo>
                  <a:pt x="0" y="0"/>
                </a:moveTo>
                <a:lnTo>
                  <a:pt x="3912801" y="0"/>
                </a:lnTo>
                <a:lnTo>
                  <a:pt x="3912801" y="4114800"/>
                </a:lnTo>
                <a:lnTo>
                  <a:pt x="0" y="4114800"/>
                </a:lnTo>
                <a:lnTo>
                  <a:pt x="0" y="0"/>
                </a:lnTo>
                <a:close/>
              </a:path>
            </a:pathLst>
          </a:custGeom>
          <a:blipFill rotWithShape="1">
            <a:blip r:embed="rId6">
              <a:alphaModFix/>
            </a:blip>
            <a:stretch>
              <a:fillRect b="0" l="0" r="0" t="0"/>
            </a:stretch>
          </a:blipFill>
          <a:ln>
            <a:noFill/>
          </a:ln>
        </p:spPr>
      </p:sp>
      <p:sp>
        <p:nvSpPr>
          <p:cNvPr id="235" name="Google Shape;235;p40"/>
          <p:cNvSpPr/>
          <p:nvPr/>
        </p:nvSpPr>
        <p:spPr>
          <a:xfrm>
            <a:off x="1710184" y="1838245"/>
            <a:ext cx="2916418" cy="2057400"/>
          </a:xfrm>
          <a:custGeom>
            <a:rect b="b" l="l" r="r" t="t"/>
            <a:pathLst>
              <a:path extrusionOk="0" h="4114800" w="5832835">
                <a:moveTo>
                  <a:pt x="0" y="0"/>
                </a:moveTo>
                <a:lnTo>
                  <a:pt x="5832835" y="0"/>
                </a:lnTo>
                <a:lnTo>
                  <a:pt x="5832835" y="4114800"/>
                </a:lnTo>
                <a:lnTo>
                  <a:pt x="0" y="4114800"/>
                </a:lnTo>
                <a:lnTo>
                  <a:pt x="0" y="0"/>
                </a:lnTo>
                <a:close/>
              </a:path>
            </a:pathLst>
          </a:custGeom>
          <a:blipFill rotWithShape="1">
            <a:blip r:embed="rId7">
              <a:alphaModFix/>
            </a:blip>
            <a:stretch>
              <a:fillRect b="0" l="0" r="0" t="0"/>
            </a:stretch>
          </a:blipFill>
          <a:ln>
            <a:noFill/>
          </a:ln>
        </p:spPr>
      </p:sp>
      <p:sp>
        <p:nvSpPr>
          <p:cNvPr id="236" name="Google Shape;236;p40"/>
          <p:cNvSpPr txBox="1"/>
          <p:nvPr/>
        </p:nvSpPr>
        <p:spPr>
          <a:xfrm>
            <a:off x="742448" y="490538"/>
            <a:ext cx="1114984" cy="1416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DMUHACKERS</a:t>
            </a:r>
            <a:endParaRPr sz="700"/>
          </a:p>
        </p:txBody>
      </p:sp>
      <p:sp>
        <p:nvSpPr>
          <p:cNvPr id="237" name="Google Shape;237;p40"/>
          <p:cNvSpPr txBox="1"/>
          <p:nvPr/>
        </p:nvSpPr>
        <p:spPr>
          <a:xfrm>
            <a:off x="1052140" y="712073"/>
            <a:ext cx="7039800" cy="708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GB" sz="4600" u="none" cap="none" strike="noStrike">
                <a:solidFill>
                  <a:srgbClr val="D9D9D9"/>
                </a:solidFill>
                <a:latin typeface="Consolas"/>
                <a:ea typeface="Consolas"/>
                <a:cs typeface="Consolas"/>
                <a:sym typeface="Consolas"/>
              </a:rPr>
              <a:t>D0nt d0 1ll3gal sh1t</a:t>
            </a:r>
            <a:endParaRPr sz="700">
              <a:latin typeface="Consolas"/>
              <a:ea typeface="Consolas"/>
              <a:cs typeface="Consolas"/>
              <a:sym typeface="Consolas"/>
            </a:endParaRPr>
          </a:p>
        </p:txBody>
      </p:sp>
      <p:sp>
        <p:nvSpPr>
          <p:cNvPr id="238" name="Google Shape;238;p40"/>
          <p:cNvSpPr txBox="1"/>
          <p:nvPr/>
        </p:nvSpPr>
        <p:spPr>
          <a:xfrm>
            <a:off x="1710184" y="4180840"/>
            <a:ext cx="5723700" cy="4002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GB" sz="2600" u="none" cap="none" strike="noStrike">
                <a:solidFill>
                  <a:srgbClr val="D9D9D9"/>
                </a:solidFill>
                <a:latin typeface="Consolas"/>
                <a:ea typeface="Consolas"/>
                <a:cs typeface="Consolas"/>
                <a:sym typeface="Consolas"/>
              </a:rPr>
              <a:t>please..</a:t>
            </a:r>
            <a:endParaRPr sz="7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2" name="Shape 242"/>
        <p:cNvGrpSpPr/>
        <p:nvPr/>
      </p:nvGrpSpPr>
      <p:grpSpPr>
        <a:xfrm>
          <a:off x="0" y="0"/>
          <a:ext cx="0" cy="0"/>
          <a:chOff x="0" y="0"/>
          <a:chExt cx="0" cy="0"/>
        </a:xfrm>
      </p:grpSpPr>
      <p:sp>
        <p:nvSpPr>
          <p:cNvPr id="243" name="Google Shape;243;p41"/>
          <p:cNvSpPr/>
          <p:nvPr/>
        </p:nvSpPr>
        <p:spPr>
          <a:xfrm>
            <a:off x="0" y="0"/>
            <a:ext cx="9144000" cy="6096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42000"/>
            </a:blip>
            <a:stretch>
              <a:fillRect b="0" l="0" r="0" t="0"/>
            </a:stretch>
          </a:blipFill>
          <a:ln>
            <a:noFill/>
          </a:ln>
        </p:spPr>
      </p:sp>
      <p:grpSp>
        <p:nvGrpSpPr>
          <p:cNvPr id="244" name="Google Shape;244;p41"/>
          <p:cNvGrpSpPr/>
          <p:nvPr/>
        </p:nvGrpSpPr>
        <p:grpSpPr>
          <a:xfrm>
            <a:off x="-220774" y="1887607"/>
            <a:ext cx="9585548" cy="3255895"/>
            <a:chOff x="0" y="-38100"/>
            <a:chExt cx="5049177" cy="1715039"/>
          </a:xfrm>
        </p:grpSpPr>
        <p:sp>
          <p:nvSpPr>
            <p:cNvPr id="245" name="Google Shape;245;p41"/>
            <p:cNvSpPr/>
            <p:nvPr/>
          </p:nvSpPr>
          <p:spPr>
            <a:xfrm>
              <a:off x="0" y="0"/>
              <a:ext cx="5049177" cy="1676939"/>
            </a:xfrm>
            <a:custGeom>
              <a:rect b="b" l="l" r="r" t="t"/>
              <a:pathLst>
                <a:path extrusionOk="0" h="1676939" w="5049177">
                  <a:moveTo>
                    <a:pt x="0" y="0"/>
                  </a:moveTo>
                  <a:lnTo>
                    <a:pt x="5049177" y="0"/>
                  </a:lnTo>
                  <a:lnTo>
                    <a:pt x="5049177" y="1676939"/>
                  </a:lnTo>
                  <a:lnTo>
                    <a:pt x="0" y="1676939"/>
                  </a:lnTo>
                  <a:close/>
                </a:path>
              </a:pathLst>
            </a:custGeom>
            <a:gradFill>
              <a:gsLst>
                <a:gs pos="0">
                  <a:srgbClr val="000000">
                    <a:alpha val="0"/>
                  </a:srgbClr>
                </a:gs>
                <a:gs pos="100000">
                  <a:srgbClr val="000000"/>
                </a:gs>
              </a:gsLst>
              <a:lin ang="5400000" scaled="0"/>
            </a:gradFill>
            <a:ln>
              <a:noFill/>
            </a:ln>
          </p:spPr>
        </p:sp>
        <p:sp>
          <p:nvSpPr>
            <p:cNvPr id="246" name="Google Shape;246;p41"/>
            <p:cNvSpPr txBox="1"/>
            <p:nvPr/>
          </p:nvSpPr>
          <p:spPr>
            <a:xfrm>
              <a:off x="0" y="-38100"/>
              <a:ext cx="5049177" cy="171503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7" name="Google Shape;247;p41"/>
          <p:cNvGrpSpPr/>
          <p:nvPr/>
        </p:nvGrpSpPr>
        <p:grpSpPr>
          <a:xfrm>
            <a:off x="508472" y="2965908"/>
            <a:ext cx="8115300" cy="1701570"/>
            <a:chOff x="0" y="-38100"/>
            <a:chExt cx="4274726" cy="896301"/>
          </a:xfrm>
        </p:grpSpPr>
        <p:sp>
          <p:nvSpPr>
            <p:cNvPr id="248" name="Google Shape;248;p41"/>
            <p:cNvSpPr/>
            <p:nvPr/>
          </p:nvSpPr>
          <p:spPr>
            <a:xfrm>
              <a:off x="0" y="0"/>
              <a:ext cx="4274726" cy="858201"/>
            </a:xfrm>
            <a:custGeom>
              <a:rect b="b" l="l" r="r" t="t"/>
              <a:pathLst>
                <a:path extrusionOk="0" h="858201" w="4274726">
                  <a:moveTo>
                    <a:pt x="28620" y="0"/>
                  </a:moveTo>
                  <a:lnTo>
                    <a:pt x="4246106" y="0"/>
                  </a:lnTo>
                  <a:cubicBezTo>
                    <a:pt x="4261912" y="0"/>
                    <a:pt x="4274726" y="12813"/>
                    <a:pt x="4274726" y="28620"/>
                  </a:cubicBezTo>
                  <a:lnTo>
                    <a:pt x="4274726" y="829581"/>
                  </a:lnTo>
                  <a:cubicBezTo>
                    <a:pt x="4274726" y="845387"/>
                    <a:pt x="4261912" y="858201"/>
                    <a:pt x="4246106" y="858201"/>
                  </a:cubicBezTo>
                  <a:lnTo>
                    <a:pt x="28620" y="858201"/>
                  </a:lnTo>
                  <a:cubicBezTo>
                    <a:pt x="12813" y="858201"/>
                    <a:pt x="0" y="845387"/>
                    <a:pt x="0" y="829581"/>
                  </a:cubicBezTo>
                  <a:lnTo>
                    <a:pt x="0" y="28620"/>
                  </a:lnTo>
                  <a:cubicBezTo>
                    <a:pt x="0" y="12813"/>
                    <a:pt x="12813" y="0"/>
                    <a:pt x="28620" y="0"/>
                  </a:cubicBezTo>
                  <a:close/>
                </a:path>
              </a:pathLst>
            </a:custGeom>
            <a:solidFill>
              <a:srgbClr val="000000">
                <a:alpha val="0"/>
              </a:srgbClr>
            </a:solidFill>
            <a:ln cap="rnd" cmpd="sng" w="38100">
              <a:solidFill>
                <a:srgbClr val="FFFFFF">
                  <a:alpha val="60000"/>
                </a:srgbClr>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9" name="Google Shape;249;p41"/>
            <p:cNvSpPr txBox="1"/>
            <p:nvPr/>
          </p:nvSpPr>
          <p:spPr>
            <a:xfrm>
              <a:off x="0" y="-38100"/>
              <a:ext cx="4274726" cy="896301"/>
            </a:xfrm>
            <a:prstGeom prst="rect">
              <a:avLst/>
            </a:prstGeom>
            <a:noFill/>
            <a:ln>
              <a:noFill/>
            </a:ln>
          </p:spPr>
          <p:txBody>
            <a:bodyPr anchorCtr="0" anchor="ctr" bIns="25400" lIns="25400" spcFirstLastPara="1" rIns="25400" wrap="square" tIns="25400">
              <a:noAutofit/>
            </a:bodyPr>
            <a:lstStyle/>
            <a:p>
              <a:pPr indent="0" lvl="0" marL="0" marR="0" rtl="0" algn="ctr">
                <a:lnSpc>
                  <a:spcPct val="1243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0" name="Google Shape;250;p41"/>
          <p:cNvGrpSpPr/>
          <p:nvPr/>
        </p:nvGrpSpPr>
        <p:grpSpPr>
          <a:xfrm>
            <a:off x="514350" y="2965908"/>
            <a:ext cx="8115300" cy="1701570"/>
            <a:chOff x="0" y="-38100"/>
            <a:chExt cx="4274726" cy="896301"/>
          </a:xfrm>
        </p:grpSpPr>
        <p:sp>
          <p:nvSpPr>
            <p:cNvPr id="251" name="Google Shape;251;p41"/>
            <p:cNvSpPr/>
            <p:nvPr/>
          </p:nvSpPr>
          <p:spPr>
            <a:xfrm>
              <a:off x="0" y="0"/>
              <a:ext cx="4274726" cy="858201"/>
            </a:xfrm>
            <a:custGeom>
              <a:rect b="b" l="l" r="r" t="t"/>
              <a:pathLst>
                <a:path extrusionOk="0" h="858201" w="4274726">
                  <a:moveTo>
                    <a:pt x="28620" y="0"/>
                  </a:moveTo>
                  <a:lnTo>
                    <a:pt x="4246106" y="0"/>
                  </a:lnTo>
                  <a:cubicBezTo>
                    <a:pt x="4261912" y="0"/>
                    <a:pt x="4274726" y="12813"/>
                    <a:pt x="4274726" y="28620"/>
                  </a:cubicBezTo>
                  <a:lnTo>
                    <a:pt x="4274726" y="829581"/>
                  </a:lnTo>
                  <a:cubicBezTo>
                    <a:pt x="4274726" y="845387"/>
                    <a:pt x="4261912" y="858201"/>
                    <a:pt x="4246106" y="858201"/>
                  </a:cubicBezTo>
                  <a:lnTo>
                    <a:pt x="28620" y="858201"/>
                  </a:lnTo>
                  <a:cubicBezTo>
                    <a:pt x="12813" y="858201"/>
                    <a:pt x="0" y="845387"/>
                    <a:pt x="0" y="829581"/>
                  </a:cubicBezTo>
                  <a:lnTo>
                    <a:pt x="0" y="28620"/>
                  </a:lnTo>
                  <a:cubicBezTo>
                    <a:pt x="0" y="12813"/>
                    <a:pt x="12813" y="0"/>
                    <a:pt x="28620" y="0"/>
                  </a:cubicBezTo>
                  <a:close/>
                </a:path>
              </a:pathLst>
            </a:custGeom>
            <a:solidFill>
              <a:srgbClr val="FFFFFF">
                <a:alpha val="15294"/>
              </a:srgbClr>
            </a:solidFill>
            <a:ln cap="rnd" cmpd="sng" w="38100">
              <a:solidFill>
                <a:srgbClr val="FFFFFF">
                  <a:alpha val="15294"/>
                </a:srgbClr>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2" name="Google Shape;252;p41"/>
            <p:cNvSpPr txBox="1"/>
            <p:nvPr/>
          </p:nvSpPr>
          <p:spPr>
            <a:xfrm>
              <a:off x="0" y="-38100"/>
              <a:ext cx="4274726" cy="896301"/>
            </a:xfrm>
            <a:prstGeom prst="rect">
              <a:avLst/>
            </a:prstGeom>
            <a:noFill/>
            <a:ln>
              <a:noFill/>
            </a:ln>
          </p:spPr>
          <p:txBody>
            <a:bodyPr anchorCtr="0" anchor="ctr" bIns="25400" lIns="25400" spcFirstLastPara="1" rIns="25400" wrap="square" tIns="25400">
              <a:noAutofit/>
            </a:bodyPr>
            <a:lstStyle/>
            <a:p>
              <a:pPr indent="0" lvl="0" marL="0" marR="0" rtl="0" algn="ctr">
                <a:lnSpc>
                  <a:spcPct val="1243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 name="Google Shape;253;p41"/>
          <p:cNvGrpSpPr/>
          <p:nvPr/>
        </p:nvGrpSpPr>
        <p:grpSpPr>
          <a:xfrm rot="-5400000">
            <a:off x="6847428" y="-119834"/>
            <a:ext cx="2176738" cy="2416406"/>
            <a:chOff x="0" y="-38100"/>
            <a:chExt cx="1146594" cy="1272839"/>
          </a:xfrm>
        </p:grpSpPr>
        <p:sp>
          <p:nvSpPr>
            <p:cNvPr id="254" name="Google Shape;254;p41"/>
            <p:cNvSpPr/>
            <p:nvPr/>
          </p:nvSpPr>
          <p:spPr>
            <a:xfrm>
              <a:off x="0" y="0"/>
              <a:ext cx="1146594" cy="1234739"/>
            </a:xfrm>
            <a:custGeom>
              <a:rect b="b" l="l" r="r" t="t"/>
              <a:pathLst>
                <a:path extrusionOk="0" h="1234739" w="1146594">
                  <a:moveTo>
                    <a:pt x="0" y="0"/>
                  </a:moveTo>
                  <a:lnTo>
                    <a:pt x="1146594" y="0"/>
                  </a:lnTo>
                  <a:lnTo>
                    <a:pt x="1146594" y="1234739"/>
                  </a:lnTo>
                  <a:lnTo>
                    <a:pt x="0" y="1234739"/>
                  </a:lnTo>
                  <a:close/>
                </a:path>
              </a:pathLst>
            </a:custGeom>
            <a:gradFill>
              <a:gsLst>
                <a:gs pos="0">
                  <a:srgbClr val="08172A">
                    <a:alpha val="0"/>
                  </a:srgbClr>
                </a:gs>
                <a:gs pos="50000">
                  <a:srgbClr val="08172A">
                    <a:alpha val="0"/>
                  </a:srgbClr>
                </a:gs>
                <a:gs pos="100000">
                  <a:srgbClr val="09182B"/>
                </a:gs>
              </a:gsLst>
              <a:lin ang="2700000" scaled="0"/>
            </a:gradFill>
            <a:ln>
              <a:noFill/>
            </a:ln>
          </p:spPr>
        </p:sp>
        <p:sp>
          <p:nvSpPr>
            <p:cNvPr id="255" name="Google Shape;255;p41"/>
            <p:cNvSpPr txBox="1"/>
            <p:nvPr/>
          </p:nvSpPr>
          <p:spPr>
            <a:xfrm>
              <a:off x="0" y="-38100"/>
              <a:ext cx="1146594" cy="127283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6" name="Google Shape;256;p41"/>
          <p:cNvSpPr/>
          <p:nvPr/>
        </p:nvSpPr>
        <p:spPr>
          <a:xfrm>
            <a:off x="7463587" y="454983"/>
            <a:ext cx="1264423" cy="1473830"/>
          </a:xfrm>
          <a:custGeom>
            <a:rect b="b" l="l" r="r" t="t"/>
            <a:pathLst>
              <a:path extrusionOk="0" h="2947660" w="2528846">
                <a:moveTo>
                  <a:pt x="0" y="0"/>
                </a:moveTo>
                <a:lnTo>
                  <a:pt x="2528847" y="0"/>
                </a:lnTo>
                <a:lnTo>
                  <a:pt x="2528847" y="2947660"/>
                </a:lnTo>
                <a:lnTo>
                  <a:pt x="0" y="2947660"/>
                </a:lnTo>
                <a:lnTo>
                  <a:pt x="0" y="0"/>
                </a:lnTo>
                <a:close/>
              </a:path>
            </a:pathLst>
          </a:custGeom>
          <a:blipFill rotWithShape="1">
            <a:blip r:embed="rId4">
              <a:alphaModFix/>
            </a:blip>
            <a:stretch>
              <a:fillRect b="0" l="0" r="0" t="0"/>
            </a:stretch>
          </a:blipFill>
          <a:ln>
            <a:noFill/>
          </a:ln>
        </p:spPr>
      </p:sp>
      <p:sp>
        <p:nvSpPr>
          <p:cNvPr id="257" name="Google Shape;257;p41"/>
          <p:cNvSpPr txBox="1"/>
          <p:nvPr/>
        </p:nvSpPr>
        <p:spPr>
          <a:xfrm>
            <a:off x="514350" y="509588"/>
            <a:ext cx="3486006" cy="110013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GB" sz="3600" u="none" cap="none" strike="noStrike">
                <a:solidFill>
                  <a:srgbClr val="FFFFFF"/>
                </a:solidFill>
                <a:latin typeface="Alice"/>
                <a:ea typeface="Alice"/>
                <a:cs typeface="Alice"/>
                <a:sym typeface="Alice"/>
              </a:rPr>
              <a:t>DMU </a:t>
            </a:r>
            <a:endParaRPr sz="700"/>
          </a:p>
          <a:p>
            <a:pPr indent="0" lvl="0" marL="0" marR="0" rtl="0" algn="l">
              <a:lnSpc>
                <a:spcPct val="120000"/>
              </a:lnSpc>
              <a:spcBef>
                <a:spcPts val="0"/>
              </a:spcBef>
              <a:spcAft>
                <a:spcPts val="0"/>
              </a:spcAft>
              <a:buNone/>
            </a:pPr>
            <a:r>
              <a:rPr b="0" i="0" lang="en-GB" sz="3600" u="none" cap="none" strike="noStrike">
                <a:solidFill>
                  <a:srgbClr val="FFFFFF"/>
                </a:solidFill>
                <a:latin typeface="Alice"/>
                <a:ea typeface="Alice"/>
                <a:cs typeface="Alice"/>
                <a:sym typeface="Alice"/>
              </a:rPr>
              <a:t>Hacking Society</a:t>
            </a:r>
            <a:endParaRPr sz="700"/>
          </a:p>
        </p:txBody>
      </p:sp>
      <p:sp>
        <p:nvSpPr>
          <p:cNvPr id="258" name="Google Shape;258;p41"/>
          <p:cNvSpPr txBox="1"/>
          <p:nvPr/>
        </p:nvSpPr>
        <p:spPr>
          <a:xfrm>
            <a:off x="602175" y="3117250"/>
            <a:ext cx="7935000" cy="148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chemeClr val="lt1"/>
                </a:solidFill>
                <a:latin typeface="Consolas"/>
                <a:ea typeface="Consolas"/>
                <a:cs typeface="Consolas"/>
                <a:sym typeface="Consolas"/>
              </a:rPr>
              <a:t>Enumeration</a:t>
            </a:r>
            <a:endParaRPr sz="4800">
              <a:solidFill>
                <a:schemeClr val="lt1"/>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264" name="Google Shape;264;p42"/>
          <p:cNvSpPr/>
          <p:nvPr/>
        </p:nvSpPr>
        <p:spPr>
          <a:xfrm>
            <a:off x="0" y="0"/>
            <a:ext cx="96926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265" name="Google Shape;265;p42"/>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266" name="Google Shape;266;p42"/>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267" name="Google Shape;267;p42"/>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268" name="Google Shape;268;p42"/>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What is Enumeration?</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269" name="Google Shape;269;p42"/>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Basically enumeration is just finding out information about something to help you achieve your goal or attack. This can be all type of data, pretty much anything you can get your hands on, like:</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Ip </a:t>
            </a:r>
            <a:r>
              <a:rPr lang="en-GB" sz="1600">
                <a:solidFill>
                  <a:schemeClr val="lt1"/>
                </a:solidFill>
                <a:latin typeface="IBM Plex Sans"/>
                <a:ea typeface="IBM Plex Sans"/>
                <a:cs typeface="IBM Plex Sans"/>
                <a:sym typeface="IBM Plex Sans"/>
              </a:rPr>
              <a:t>Addresses 	(</a:t>
            </a:r>
            <a:r>
              <a:rPr b="1" lang="en-GB" sz="1600">
                <a:solidFill>
                  <a:srgbClr val="FFF2CC"/>
                </a:solidFill>
                <a:latin typeface="IBM Plex Sans"/>
                <a:ea typeface="IBM Plex Sans"/>
                <a:cs typeface="IBM Plex Sans"/>
                <a:sym typeface="IBM Plex Sans"/>
              </a:rPr>
              <a:t>192.168.1.1</a:t>
            </a:r>
            <a:r>
              <a:rPr lang="en-GB" sz="1600">
                <a:solidFill>
                  <a:schemeClr val="lt1"/>
                </a:solidFill>
                <a:latin typeface="IBM Plex Sans"/>
                <a:ea typeface="IBM Plex Sans"/>
                <a:cs typeface="IBM Plex Sans"/>
                <a:sym typeface="IBM Plex Sans"/>
              </a:rPr>
              <a:t>)</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Port numbers 	(</a:t>
            </a:r>
            <a:r>
              <a:rPr b="1" lang="en-GB" sz="1600">
                <a:solidFill>
                  <a:srgbClr val="D9EAD3"/>
                </a:solidFill>
                <a:latin typeface="IBM Plex Sans"/>
                <a:ea typeface="IBM Plex Sans"/>
                <a:cs typeface="IBM Plex Sans"/>
                <a:sym typeface="IBM Plex Sans"/>
              </a:rPr>
              <a:t>80:TCP</a:t>
            </a:r>
            <a:r>
              <a:rPr lang="en-GB" sz="1600">
                <a:solidFill>
                  <a:schemeClr val="lt1"/>
                </a:solidFill>
                <a:latin typeface="IBM Plex Sans"/>
                <a:ea typeface="IBM Plex Sans"/>
                <a:cs typeface="IBM Plex Sans"/>
                <a:sym typeface="IBM Plex Sans"/>
              </a:rPr>
              <a:t>)</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Subdirectories (</a:t>
            </a:r>
            <a:r>
              <a:rPr b="1" lang="en-GB" sz="1600">
                <a:solidFill>
                  <a:srgbClr val="D0E0E3"/>
                </a:solidFill>
                <a:latin typeface="IBM Plex Sans"/>
                <a:ea typeface="IBM Plex Sans"/>
                <a:cs typeface="IBM Plex Sans"/>
                <a:sym typeface="IBM Plex Sans"/>
              </a:rPr>
              <a:t>/login</a:t>
            </a:r>
            <a:r>
              <a:rPr lang="en-GB" sz="1600">
                <a:solidFill>
                  <a:schemeClr val="lt1"/>
                </a:solidFill>
                <a:latin typeface="IBM Plex Sans"/>
                <a:ea typeface="IBM Plex Sans"/>
                <a:cs typeface="IBM Plex Sans"/>
                <a:sym typeface="IBM Plex Sans"/>
              </a:rPr>
              <a:t>)</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Location 		(</a:t>
            </a:r>
            <a:r>
              <a:rPr b="1" lang="en-GB" sz="1600">
                <a:solidFill>
                  <a:srgbClr val="CFE2F3"/>
                </a:solidFill>
                <a:latin typeface="IBM Plex Sans"/>
                <a:ea typeface="IBM Plex Sans"/>
                <a:cs typeface="IBM Plex Sans"/>
                <a:sym typeface="IBM Plex Sans"/>
              </a:rPr>
              <a:t>INGURLAND</a:t>
            </a:r>
            <a:r>
              <a:rPr lang="en-GB" sz="1600">
                <a:solidFill>
                  <a:schemeClr val="lt1"/>
                </a:solidFill>
                <a:latin typeface="IBM Plex Sans"/>
                <a:ea typeface="IBM Plex Sans"/>
                <a:cs typeface="IBM Plex Sans"/>
                <a:sym typeface="IBM Plex Sans"/>
              </a:rPr>
              <a:t>)</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Type of data	(</a:t>
            </a:r>
            <a:r>
              <a:rPr b="1" lang="en-GB" sz="1600">
                <a:solidFill>
                  <a:srgbClr val="F4CCCC"/>
                </a:solidFill>
                <a:latin typeface="IBM Plex Sans"/>
                <a:ea typeface="IBM Plex Sans"/>
                <a:cs typeface="IBM Plex Sans"/>
                <a:sym typeface="IBM Plex Sans"/>
              </a:rPr>
              <a:t>XML</a:t>
            </a:r>
            <a:r>
              <a:rPr lang="en-GB" sz="1600">
                <a:solidFill>
                  <a:schemeClr val="lt1"/>
                </a:solidFill>
                <a:latin typeface="IBM Plex Sans"/>
                <a:ea typeface="IBM Plex Sans"/>
                <a:cs typeface="IBM Plex Sans"/>
                <a:sym typeface="IBM Plex Sans"/>
              </a:rPr>
              <a:t>)</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Version of software</a:t>
            </a:r>
            <a:endParaRPr sz="1600">
              <a:solidFill>
                <a:schemeClr val="lt1"/>
              </a:solidFill>
              <a:latin typeface="IBM Plex Sans"/>
              <a:ea typeface="IBM Plex Sans"/>
              <a:cs typeface="IBM Plex Sans"/>
              <a:sym typeface="IBM Plex Sans"/>
            </a:endParaRPr>
          </a:p>
          <a:p>
            <a:pPr indent="-330200" lvl="0" marL="457200" rtl="0" algn="l">
              <a:spcBef>
                <a:spcPts val="0"/>
              </a:spcBef>
              <a:spcAft>
                <a:spcPts val="0"/>
              </a:spcAft>
              <a:buClr>
                <a:schemeClr val="lt1"/>
              </a:buClr>
              <a:buSzPts val="1600"/>
              <a:buFont typeface="IBM Plex Sans"/>
              <a:buChar char="●"/>
            </a:pPr>
            <a:r>
              <a:rPr lang="en-GB" sz="1600">
                <a:solidFill>
                  <a:schemeClr val="lt1"/>
                </a:solidFill>
                <a:latin typeface="IBM Plex Sans"/>
                <a:ea typeface="IBM Plex Sans"/>
                <a:cs typeface="IBM Plex Sans"/>
                <a:sym typeface="IBM Plex Sans"/>
              </a:rPr>
              <a:t>And more…..</a:t>
            </a:r>
            <a:endParaRPr sz="1600">
              <a:solidFill>
                <a:schemeClr val="lt1"/>
              </a:solidFill>
              <a:latin typeface="IBM Plex Sans"/>
              <a:ea typeface="IBM Plex Sans"/>
              <a:cs typeface="IBM Plex Sans"/>
              <a:sym typeface="IBM Plex Sans"/>
            </a:endParaRPr>
          </a:p>
        </p:txBody>
      </p:sp>
      <p:pic>
        <p:nvPicPr>
          <p:cNvPr id="270" name="Google Shape;270;p42"/>
          <p:cNvPicPr preferRelativeResize="0"/>
          <p:nvPr/>
        </p:nvPicPr>
        <p:blipFill>
          <a:blip r:embed="rId6">
            <a:alphaModFix/>
          </a:blip>
          <a:stretch>
            <a:fillRect/>
          </a:stretch>
        </p:blipFill>
        <p:spPr>
          <a:xfrm>
            <a:off x="5343375" y="2838038"/>
            <a:ext cx="2514600" cy="1819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276" name="Google Shape;276;p43"/>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277" name="Google Shape;277;p43"/>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278" name="Google Shape;278;p43"/>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279" name="Google Shape;279;p43"/>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Why do we do Enumeration</a:t>
            </a:r>
            <a:r>
              <a:rPr lang="en-GB" sz="2400">
                <a:solidFill>
                  <a:schemeClr val="lt1"/>
                </a:solidFill>
                <a:latin typeface="Oswald"/>
                <a:ea typeface="Oswald"/>
                <a:cs typeface="Oswald"/>
                <a:sym typeface="Oswald"/>
              </a:rPr>
              <a:t>?</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280" name="Google Shape;280;p43"/>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Enumeration is great for many reasons, it’s one of the most crucial things we do.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The more you know about your target the better you can find </a:t>
            </a:r>
            <a:r>
              <a:rPr lang="en-GB" sz="1600">
                <a:solidFill>
                  <a:schemeClr val="lt1"/>
                </a:solidFill>
                <a:latin typeface="IBM Plex Sans"/>
                <a:ea typeface="IBM Plex Sans"/>
                <a:cs typeface="IBM Plex Sans"/>
                <a:sym typeface="IBM Plex Sans"/>
              </a:rPr>
              <a:t>vulnerabilities</a:t>
            </a:r>
            <a:r>
              <a:rPr lang="en-GB" sz="1600">
                <a:solidFill>
                  <a:schemeClr val="lt1"/>
                </a:solidFill>
                <a:latin typeface="IBM Plex Sans"/>
                <a:ea typeface="IBM Plex Sans"/>
                <a:cs typeface="IBM Plex Sans"/>
                <a:sym typeface="IBM Plex Sans"/>
              </a:rPr>
              <a:t> and routes to complete your goal, whether that’s a successful </a:t>
            </a:r>
            <a:r>
              <a:rPr lang="en-GB" sz="1600">
                <a:solidFill>
                  <a:schemeClr val="lt1"/>
                </a:solidFill>
                <a:latin typeface="IBM Plex Sans"/>
                <a:ea typeface="IBM Plex Sans"/>
                <a:cs typeface="IBM Plex Sans"/>
                <a:sym typeface="IBM Plex Sans"/>
              </a:rPr>
              <a:t>phishing</a:t>
            </a:r>
            <a:r>
              <a:rPr lang="en-GB" sz="1600">
                <a:solidFill>
                  <a:schemeClr val="lt1"/>
                </a:solidFill>
                <a:latin typeface="IBM Plex Sans"/>
                <a:ea typeface="IBM Plex Sans"/>
                <a:cs typeface="IBM Plex Sans"/>
                <a:sym typeface="IBM Plex Sans"/>
              </a:rPr>
              <a:t> attack, OSINT or a red team attack.</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Basically, more info means more smart means better attack.</a:t>
            </a:r>
            <a:endParaRPr sz="1600">
              <a:solidFill>
                <a:schemeClr val="lt1"/>
              </a:solidFill>
              <a:latin typeface="IBM Plex Sans"/>
              <a:ea typeface="IBM Plex Sans"/>
              <a:cs typeface="IBM Plex Sans"/>
              <a:sym typeface="IBM Plex Sans"/>
            </a:endParaRPr>
          </a:p>
        </p:txBody>
      </p:sp>
      <p:pic>
        <p:nvPicPr>
          <p:cNvPr id="281" name="Google Shape;281;p43"/>
          <p:cNvPicPr preferRelativeResize="0"/>
          <p:nvPr/>
        </p:nvPicPr>
        <p:blipFill>
          <a:blip r:embed="rId6">
            <a:alphaModFix/>
          </a:blip>
          <a:stretch>
            <a:fillRect/>
          </a:stretch>
        </p:blipFill>
        <p:spPr>
          <a:xfrm>
            <a:off x="3143250" y="3128600"/>
            <a:ext cx="2857500" cy="16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287" name="Google Shape;287;p44"/>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288" name="Google Shape;288;p44"/>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289" name="Google Shape;289;p44"/>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290" name="Google Shape;290;p44"/>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Where would you use Enumeration?</a:t>
            </a:r>
            <a:r>
              <a:rPr lang="en-GB"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p:txBody>
      </p:sp>
      <p:sp>
        <p:nvSpPr>
          <p:cNvPr id="291" name="Google Shape;291;p44"/>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For the most effective attacks you should use enumeration literally everywhere.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The first thing to do when faced with a target is to get everything you possibly can about it, it will become your first instinct.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Whether its web or Pwning or Phishing or anything else, the most effective way to do what you want is by knowing everything possible about your </a:t>
            </a:r>
            <a:r>
              <a:rPr lang="en-GB" sz="1600">
                <a:solidFill>
                  <a:schemeClr val="lt1"/>
                </a:solidFill>
                <a:latin typeface="IBM Plex Sans"/>
                <a:ea typeface="IBM Plex Sans"/>
                <a:cs typeface="IBM Plex Sans"/>
                <a:sym typeface="IBM Plex Sans"/>
              </a:rPr>
              <a:t>given</a:t>
            </a:r>
            <a:r>
              <a:rPr lang="en-GB" sz="1600">
                <a:solidFill>
                  <a:schemeClr val="lt1"/>
                </a:solidFill>
                <a:latin typeface="IBM Plex Sans"/>
                <a:ea typeface="IBM Plex Sans"/>
                <a:cs typeface="IBM Plex Sans"/>
                <a:sym typeface="IBM Plex Sans"/>
              </a:rPr>
              <a:t> target and then using it against them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1600">
                <a:solidFill>
                  <a:schemeClr val="lt1"/>
                </a:solidFill>
                <a:latin typeface="IBM Plex Sans"/>
                <a:ea typeface="IBM Plex Sans"/>
                <a:cs typeface="IBM Plex Sans"/>
                <a:sym typeface="IBM Plex Sans"/>
              </a:rPr>
              <a:t>(legally of course</a:t>
            </a:r>
            <a:r>
              <a:rPr lang="en-GB" sz="1600">
                <a:solidFill>
                  <a:schemeClr val="lt1"/>
                </a:solidFill>
                <a:latin typeface="IBM Plex Sans"/>
                <a:ea typeface="IBM Plex Sans"/>
                <a:cs typeface="IBM Plex Sans"/>
                <a:sym typeface="IBM Plex Sans"/>
              </a:rPr>
              <a:t>😉</a:t>
            </a:r>
            <a:r>
              <a:rPr lang="en-GB" sz="1600">
                <a:solidFill>
                  <a:schemeClr val="lt1"/>
                </a:solidFill>
                <a:latin typeface="IBM Plex Sans"/>
                <a:ea typeface="IBM Plex Sans"/>
                <a:cs typeface="IBM Plex Sans"/>
                <a:sym typeface="IBM Plex Sans"/>
              </a:rPr>
              <a:t>)</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p:txBody>
      </p:sp>
      <p:pic>
        <p:nvPicPr>
          <p:cNvPr id="292" name="Google Shape;292;p44"/>
          <p:cNvPicPr preferRelativeResize="0"/>
          <p:nvPr/>
        </p:nvPicPr>
        <p:blipFill>
          <a:blip r:embed="rId6">
            <a:alphaModFix/>
          </a:blip>
          <a:stretch>
            <a:fillRect/>
          </a:stretch>
        </p:blipFill>
        <p:spPr>
          <a:xfrm>
            <a:off x="6392749" y="3026324"/>
            <a:ext cx="2818100" cy="200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5"/>
          <p:cNvSpPr/>
          <p:nvPr/>
        </p:nvSpPr>
        <p:spPr>
          <a:xfrm>
            <a:off x="0" y="0"/>
            <a:ext cx="101955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298" name="Google Shape;298;p45"/>
          <p:cNvSpPr/>
          <p:nvPr/>
        </p:nvSpPr>
        <p:spPr>
          <a:xfrm>
            <a:off x="0" y="0"/>
            <a:ext cx="96926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299" name="Google Shape;299;p45"/>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4">
              <a:alphaModFix/>
            </a:blip>
            <a:stretch>
              <a:fillRect b="0" l="0" r="0" t="0"/>
            </a:stretch>
          </a:blipFill>
          <a:ln>
            <a:noFill/>
          </a:ln>
        </p:spPr>
      </p:sp>
      <p:sp>
        <p:nvSpPr>
          <p:cNvPr id="300" name="Google Shape;300;p45"/>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
        <p:nvSpPr>
          <p:cNvPr id="301" name="Google Shape;301;p45"/>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302" name="Google Shape;302;p45"/>
          <p:cNvSpPr txBox="1"/>
          <p:nvPr/>
        </p:nvSpPr>
        <p:spPr>
          <a:xfrm>
            <a:off x="2026938" y="366200"/>
            <a:ext cx="50901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IBM Plex Sans"/>
                <a:ea typeface="IBM Plex Sans"/>
                <a:cs typeface="IBM Plex Sans"/>
                <a:sym typeface="IBM Plex Sans"/>
              </a:rPr>
              <a:t>Now onto the cool part…….</a:t>
            </a:r>
            <a:endParaRPr sz="2400">
              <a:solidFill>
                <a:schemeClr val="lt1"/>
              </a:solidFill>
              <a:latin typeface="IBM Plex Sans"/>
              <a:ea typeface="IBM Plex Sans"/>
              <a:cs typeface="IBM Plex Sans"/>
              <a:sym typeface="IBM Plex Sans"/>
            </a:endParaRPr>
          </a:p>
        </p:txBody>
      </p:sp>
      <p:sp>
        <p:nvSpPr>
          <p:cNvPr id="303" name="Google Shape;303;p45"/>
          <p:cNvSpPr txBox="1"/>
          <p:nvPr/>
        </p:nvSpPr>
        <p:spPr>
          <a:xfrm>
            <a:off x="378525" y="959550"/>
            <a:ext cx="8053800" cy="32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lt1"/>
                </a:solidFill>
                <a:latin typeface="IBM Plex Sans"/>
                <a:ea typeface="IBM Plex Sans"/>
                <a:cs typeface="IBM Plex Sans"/>
                <a:sym typeface="IBM Plex Sans"/>
              </a:rPr>
              <a:t>The Tools :D</a:t>
            </a:r>
            <a:endParaRPr sz="3600">
              <a:solidFill>
                <a:schemeClr val="lt1"/>
              </a:solidFill>
              <a:latin typeface="IBM Plex Sans"/>
              <a:ea typeface="IBM Plex Sans"/>
              <a:cs typeface="IBM Plex Sans"/>
              <a:sym typeface="IBM Plex Sans"/>
            </a:endParaRPr>
          </a:p>
        </p:txBody>
      </p:sp>
      <p:pic>
        <p:nvPicPr>
          <p:cNvPr id="304" name="Google Shape;304;p45"/>
          <p:cNvPicPr preferRelativeResize="0"/>
          <p:nvPr/>
        </p:nvPicPr>
        <p:blipFill>
          <a:blip r:embed="rId6">
            <a:alphaModFix/>
          </a:blip>
          <a:stretch>
            <a:fillRect/>
          </a:stretch>
        </p:blipFill>
        <p:spPr>
          <a:xfrm>
            <a:off x="2996325" y="1603550"/>
            <a:ext cx="3320800" cy="332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1000"/>
                                        <p:tgtEl>
                                          <p:spTgt spid="3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